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57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16.xml" ContentType="application/vnd.openxmlformats-officedocument.presentationml.slide+xml"/>
  <Override PartName="/ppt/slides/slide65.xml" ContentType="application/vnd.openxmlformats-officedocument.presentationml.slide+xml"/>
  <Override PartName="/ppt/slides/slide67.xml" ContentType="application/vnd.openxmlformats-officedocument.presentationml.slide+xml"/>
  <Override PartName="/ppt/slides/slide69.xml" ContentType="application/vnd.openxmlformats-officedocument.presentationml.slide+xml"/>
  <Override PartName="/ppt/slides/slide66.xml" ContentType="application/vnd.openxmlformats-officedocument.presentationml.slide+xml"/>
  <Override PartName="/ppt/slides/slide6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716" r:id="rId2"/>
    <p:sldMasterId id="2147483724" r:id="rId3"/>
  </p:sldMasterIdLst>
  <p:notesMasterIdLst>
    <p:notesMasterId r:id="rId73"/>
  </p:notesMasterIdLst>
  <p:handoutMasterIdLst>
    <p:handoutMasterId r:id="rId74"/>
  </p:handoutMasterIdLst>
  <p:sldIdLst>
    <p:sldId id="297" r:id="rId4"/>
    <p:sldId id="294" r:id="rId5"/>
    <p:sldId id="293" r:id="rId6"/>
    <p:sldId id="302" r:id="rId7"/>
    <p:sldId id="329" r:id="rId8"/>
    <p:sldId id="332" r:id="rId9"/>
    <p:sldId id="333" r:id="rId10"/>
    <p:sldId id="303" r:id="rId11"/>
    <p:sldId id="305" r:id="rId12"/>
    <p:sldId id="306" r:id="rId13"/>
    <p:sldId id="360" r:id="rId14"/>
    <p:sldId id="307" r:id="rId15"/>
    <p:sldId id="311" r:id="rId16"/>
    <p:sldId id="314" r:id="rId17"/>
    <p:sldId id="315" r:id="rId18"/>
    <p:sldId id="317" r:id="rId19"/>
    <p:sldId id="316" r:id="rId20"/>
    <p:sldId id="328" r:id="rId21"/>
    <p:sldId id="310" r:id="rId22"/>
    <p:sldId id="343" r:id="rId23"/>
    <p:sldId id="352" r:id="rId24"/>
    <p:sldId id="353" r:id="rId25"/>
    <p:sldId id="362" r:id="rId26"/>
    <p:sldId id="346" r:id="rId27"/>
    <p:sldId id="347" r:id="rId28"/>
    <p:sldId id="348" r:id="rId29"/>
    <p:sldId id="349" r:id="rId30"/>
    <p:sldId id="363" r:id="rId31"/>
    <p:sldId id="361" r:id="rId32"/>
    <p:sldId id="359" r:id="rId33"/>
    <p:sldId id="400" r:id="rId34"/>
    <p:sldId id="401" r:id="rId35"/>
    <p:sldId id="344" r:id="rId36"/>
    <p:sldId id="369" r:id="rId37"/>
    <p:sldId id="370" r:id="rId38"/>
    <p:sldId id="371" r:id="rId39"/>
    <p:sldId id="372" r:id="rId40"/>
    <p:sldId id="373" r:id="rId41"/>
    <p:sldId id="374" r:id="rId42"/>
    <p:sldId id="376" r:id="rId43"/>
    <p:sldId id="377" r:id="rId44"/>
    <p:sldId id="378" r:id="rId45"/>
    <p:sldId id="379" r:id="rId46"/>
    <p:sldId id="380" r:id="rId47"/>
    <p:sldId id="324" r:id="rId48"/>
    <p:sldId id="326" r:id="rId49"/>
    <p:sldId id="382" r:id="rId50"/>
    <p:sldId id="383" r:id="rId51"/>
    <p:sldId id="385" r:id="rId52"/>
    <p:sldId id="384" r:id="rId53"/>
    <p:sldId id="386" r:id="rId54"/>
    <p:sldId id="387" r:id="rId55"/>
    <p:sldId id="388" r:id="rId56"/>
    <p:sldId id="389" r:id="rId57"/>
    <p:sldId id="390" r:id="rId58"/>
    <p:sldId id="392" r:id="rId59"/>
    <p:sldId id="393" r:id="rId60"/>
    <p:sldId id="398" r:id="rId61"/>
    <p:sldId id="397" r:id="rId62"/>
    <p:sldId id="402" r:id="rId63"/>
    <p:sldId id="394" r:id="rId64"/>
    <p:sldId id="395" r:id="rId65"/>
    <p:sldId id="396" r:id="rId66"/>
    <p:sldId id="381" r:id="rId67"/>
    <p:sldId id="327" r:id="rId68"/>
    <p:sldId id="399" r:id="rId69"/>
    <p:sldId id="298" r:id="rId70"/>
    <p:sldId id="339" r:id="rId71"/>
    <p:sldId id="340" r:id="rId72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7EFFA"/>
    <a:srgbClr val="0046A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04" autoAdjust="0"/>
    <p:restoredTop sz="78555" autoAdjust="0"/>
  </p:normalViewPr>
  <p:slideViewPr>
    <p:cSldViewPr>
      <p:cViewPr varScale="1">
        <p:scale>
          <a:sx n="47" d="100"/>
          <a:sy n="47" d="100"/>
        </p:scale>
        <p:origin x="909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handoutMaster" Target="handoutMasters/handoutMaster1.xml"/><Relationship Id="rId79" Type="http://schemas.openxmlformats.org/officeDocument/2006/relationships/customXml" Target="../customXml/item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customXml" Target="../customXml/item4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83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8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8CD2A-EB63-49A2-9566-16EFD3F4D3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9722D82A-C1AC-4E9A-B6E0-02718D5B0ADE}">
      <dgm:prSet phldrT="[Text]"/>
      <dgm:spPr/>
      <dgm:t>
        <a:bodyPr/>
        <a:lstStyle/>
        <a:p>
          <a:r>
            <a:rPr lang="en-GB" dirty="0" smtClean="0"/>
            <a:t>To manage your data and prepare dossiers</a:t>
          </a:r>
          <a:endParaRPr lang="en-GB" dirty="0"/>
        </a:p>
      </dgm:t>
    </dgm:pt>
    <dgm:pt modelId="{8423A970-0232-4E48-B940-A951582AA62C}" type="parTrans" cxnId="{6E3E5EFB-8DF4-4B48-81C8-62485E933C97}">
      <dgm:prSet/>
      <dgm:spPr/>
      <dgm:t>
        <a:bodyPr/>
        <a:lstStyle/>
        <a:p>
          <a:endParaRPr lang="en-GB"/>
        </a:p>
      </dgm:t>
    </dgm:pt>
    <dgm:pt modelId="{0C50A979-EDFB-4A27-8D38-AB13189FCD24}" type="sibTrans" cxnId="{6E3E5EFB-8DF4-4B48-81C8-62485E933C97}">
      <dgm:prSet/>
      <dgm:spPr/>
      <dgm:t>
        <a:bodyPr/>
        <a:lstStyle/>
        <a:p>
          <a:endParaRPr lang="en-GB"/>
        </a:p>
      </dgm:t>
    </dgm:pt>
    <dgm:pt modelId="{76B401FB-BDDC-4572-9058-7B34BD554C29}">
      <dgm:prSet phldrT="[Text]"/>
      <dgm:spPr/>
      <dgm:t>
        <a:bodyPr/>
        <a:lstStyle/>
        <a:p>
          <a:r>
            <a:rPr lang="en-GB" dirty="0" smtClean="0"/>
            <a:t>To create and edit your SPC</a:t>
          </a:r>
          <a:endParaRPr lang="en-GB" dirty="0"/>
        </a:p>
      </dgm:t>
    </dgm:pt>
    <dgm:pt modelId="{B149A471-47D2-4D43-9DFB-B514532CB111}" type="parTrans" cxnId="{4E19F9F8-4084-4C66-BA8C-E877478A24AE}">
      <dgm:prSet/>
      <dgm:spPr/>
      <dgm:t>
        <a:bodyPr/>
        <a:lstStyle/>
        <a:p>
          <a:endParaRPr lang="en-GB"/>
        </a:p>
      </dgm:t>
    </dgm:pt>
    <dgm:pt modelId="{D6ED28A7-1A3D-42AD-B0F6-834EF6627A38}" type="sibTrans" cxnId="{4E19F9F8-4084-4C66-BA8C-E877478A24AE}">
      <dgm:prSet/>
      <dgm:spPr/>
      <dgm:t>
        <a:bodyPr/>
        <a:lstStyle/>
        <a:p>
          <a:endParaRPr lang="en-GB"/>
        </a:p>
      </dgm:t>
    </dgm:pt>
    <dgm:pt modelId="{1430564F-60A1-4D29-8749-06852559504A}">
      <dgm:prSet phldrT="[Text]"/>
      <dgm:spPr/>
      <dgm:t>
        <a:bodyPr/>
        <a:lstStyle/>
        <a:p>
          <a:r>
            <a:rPr lang="en-GB" dirty="0" smtClean="0"/>
            <a:t>To submit and manage your dossiers</a:t>
          </a:r>
          <a:endParaRPr lang="en-GB" dirty="0"/>
        </a:p>
      </dgm:t>
    </dgm:pt>
    <dgm:pt modelId="{B61ABD7A-6B3D-48B8-BE08-63DD02348C18}" type="parTrans" cxnId="{863BD2E3-FB87-42DA-B0AA-DE827DE9BB92}">
      <dgm:prSet/>
      <dgm:spPr/>
      <dgm:t>
        <a:bodyPr/>
        <a:lstStyle/>
        <a:p>
          <a:endParaRPr lang="en-GB"/>
        </a:p>
      </dgm:t>
    </dgm:pt>
    <dgm:pt modelId="{04D30B9F-D824-4373-893E-2D5074E34AE2}" type="sibTrans" cxnId="{863BD2E3-FB87-42DA-B0AA-DE827DE9BB92}">
      <dgm:prSet/>
      <dgm:spPr/>
      <dgm:t>
        <a:bodyPr/>
        <a:lstStyle/>
        <a:p>
          <a:endParaRPr lang="en-GB"/>
        </a:p>
      </dgm:t>
    </dgm:pt>
    <dgm:pt modelId="{D183A608-7FF0-41F9-9BAD-9BC50B2E5AEF}" type="pres">
      <dgm:prSet presAssocID="{EDA8CD2A-EB63-49A2-9566-16EFD3F4D31E}" presName="Name0" presStyleCnt="0">
        <dgm:presLayoutVars>
          <dgm:chMax val="7"/>
          <dgm:chPref val="7"/>
          <dgm:dir/>
        </dgm:presLayoutVars>
      </dgm:prSet>
      <dgm:spPr/>
    </dgm:pt>
    <dgm:pt modelId="{E1E978DA-AE8F-4A3C-8342-EEA0135D18D3}" type="pres">
      <dgm:prSet presAssocID="{EDA8CD2A-EB63-49A2-9566-16EFD3F4D31E}" presName="Name1" presStyleCnt="0"/>
      <dgm:spPr/>
    </dgm:pt>
    <dgm:pt modelId="{1FF0BAD3-A4D1-4DBE-B63F-8189197FD56A}" type="pres">
      <dgm:prSet presAssocID="{EDA8CD2A-EB63-49A2-9566-16EFD3F4D31E}" presName="cycle" presStyleCnt="0"/>
      <dgm:spPr/>
    </dgm:pt>
    <dgm:pt modelId="{BD30CA49-CD5B-467B-9F78-8E61A911AFC4}" type="pres">
      <dgm:prSet presAssocID="{EDA8CD2A-EB63-49A2-9566-16EFD3F4D31E}" presName="srcNode" presStyleLbl="node1" presStyleIdx="0" presStyleCnt="3"/>
      <dgm:spPr/>
    </dgm:pt>
    <dgm:pt modelId="{732A7D58-3971-489B-A6E5-BF7DAD9BC2C2}" type="pres">
      <dgm:prSet presAssocID="{EDA8CD2A-EB63-49A2-9566-16EFD3F4D31E}" presName="conn" presStyleLbl="parChTrans1D2" presStyleIdx="0" presStyleCnt="1"/>
      <dgm:spPr/>
      <dgm:t>
        <a:bodyPr/>
        <a:lstStyle/>
        <a:p>
          <a:endParaRPr lang="en-GB"/>
        </a:p>
      </dgm:t>
    </dgm:pt>
    <dgm:pt modelId="{C327F46A-ED99-49E8-A830-7FE26C5B33CF}" type="pres">
      <dgm:prSet presAssocID="{EDA8CD2A-EB63-49A2-9566-16EFD3F4D31E}" presName="extraNode" presStyleLbl="node1" presStyleIdx="0" presStyleCnt="3"/>
      <dgm:spPr/>
    </dgm:pt>
    <dgm:pt modelId="{5B9E12CD-0AC6-42D1-A1B9-AE062DFD9D90}" type="pres">
      <dgm:prSet presAssocID="{EDA8CD2A-EB63-49A2-9566-16EFD3F4D31E}" presName="dstNode" presStyleLbl="node1" presStyleIdx="0" presStyleCnt="3"/>
      <dgm:spPr/>
    </dgm:pt>
    <dgm:pt modelId="{963A53CE-14AD-4101-A5E3-247FE6CCEEE9}" type="pres">
      <dgm:prSet presAssocID="{9722D82A-C1AC-4E9A-B6E0-02718D5B0AD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0F4BF-C168-4FF8-84B2-A74CEC03EEB0}" type="pres">
      <dgm:prSet presAssocID="{9722D82A-C1AC-4E9A-B6E0-02718D5B0ADE}" presName="accent_1" presStyleCnt="0"/>
      <dgm:spPr/>
    </dgm:pt>
    <dgm:pt modelId="{288B0874-B726-49D0-88A2-526C89F3EA4D}" type="pres">
      <dgm:prSet presAssocID="{9722D82A-C1AC-4E9A-B6E0-02718D5B0ADE}" presName="accentRepeatNode" presStyleLbl="solidFgAcc1" presStyleIdx="0" presStyleCnt="3"/>
      <dgm:spPr/>
    </dgm:pt>
    <dgm:pt modelId="{720BFDA6-3EB0-4BF3-8A88-ED1DAD1D470C}" type="pres">
      <dgm:prSet presAssocID="{76B401FB-BDDC-4572-9058-7B34BD554C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107A8-CB8D-4CEA-B647-89081D80A38B}" type="pres">
      <dgm:prSet presAssocID="{76B401FB-BDDC-4572-9058-7B34BD554C29}" presName="accent_2" presStyleCnt="0"/>
      <dgm:spPr/>
    </dgm:pt>
    <dgm:pt modelId="{E3677279-8ABB-4A1A-A845-6B7CF192DEB3}" type="pres">
      <dgm:prSet presAssocID="{76B401FB-BDDC-4572-9058-7B34BD554C29}" presName="accentRepeatNode" presStyleLbl="solidFgAcc1" presStyleIdx="1" presStyleCnt="3"/>
      <dgm:spPr/>
    </dgm:pt>
    <dgm:pt modelId="{A817BA0C-6093-4006-B9CB-174E3083A437}" type="pres">
      <dgm:prSet presAssocID="{1430564F-60A1-4D29-8749-0685255950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2C4D60-E641-4039-A07C-F9BEF1A4B689}" type="pres">
      <dgm:prSet presAssocID="{1430564F-60A1-4D29-8749-06852559504A}" presName="accent_3" presStyleCnt="0"/>
      <dgm:spPr/>
    </dgm:pt>
    <dgm:pt modelId="{12F76C33-76C3-4477-B6BA-03FA7E18C307}" type="pres">
      <dgm:prSet presAssocID="{1430564F-60A1-4D29-8749-06852559504A}" presName="accentRepeatNode" presStyleLbl="solidFgAcc1" presStyleIdx="2" presStyleCnt="3"/>
      <dgm:spPr/>
    </dgm:pt>
  </dgm:ptLst>
  <dgm:cxnLst>
    <dgm:cxn modelId="{43E48451-A341-477E-AC88-B22A26D7F121}" type="presOf" srcId="{76B401FB-BDDC-4572-9058-7B34BD554C29}" destId="{720BFDA6-3EB0-4BF3-8A88-ED1DAD1D470C}" srcOrd="0" destOrd="0" presId="urn:microsoft.com/office/officeart/2008/layout/VerticalCurvedList"/>
    <dgm:cxn modelId="{3DB3DFB9-C7D6-4805-9D84-9938F7030DAA}" type="presOf" srcId="{EDA8CD2A-EB63-49A2-9566-16EFD3F4D31E}" destId="{D183A608-7FF0-41F9-9BAD-9BC50B2E5AEF}" srcOrd="0" destOrd="0" presId="urn:microsoft.com/office/officeart/2008/layout/VerticalCurvedList"/>
    <dgm:cxn modelId="{D3CB7E8E-4B7F-41A6-9941-BAD3BCD31DBF}" type="presOf" srcId="{1430564F-60A1-4D29-8749-06852559504A}" destId="{A817BA0C-6093-4006-B9CB-174E3083A437}" srcOrd="0" destOrd="0" presId="urn:microsoft.com/office/officeart/2008/layout/VerticalCurvedList"/>
    <dgm:cxn modelId="{585A9F72-A94A-4E09-A73C-24B202E323A9}" type="presOf" srcId="{9722D82A-C1AC-4E9A-B6E0-02718D5B0ADE}" destId="{963A53CE-14AD-4101-A5E3-247FE6CCEEE9}" srcOrd="0" destOrd="0" presId="urn:microsoft.com/office/officeart/2008/layout/VerticalCurvedList"/>
    <dgm:cxn modelId="{6E3E5EFB-8DF4-4B48-81C8-62485E933C97}" srcId="{EDA8CD2A-EB63-49A2-9566-16EFD3F4D31E}" destId="{9722D82A-C1AC-4E9A-B6E0-02718D5B0ADE}" srcOrd="0" destOrd="0" parTransId="{8423A970-0232-4E48-B940-A951582AA62C}" sibTransId="{0C50A979-EDFB-4A27-8D38-AB13189FCD24}"/>
    <dgm:cxn modelId="{17E17924-19CF-4D38-8AC9-3AD392427108}" type="presOf" srcId="{0C50A979-EDFB-4A27-8D38-AB13189FCD24}" destId="{732A7D58-3971-489B-A6E5-BF7DAD9BC2C2}" srcOrd="0" destOrd="0" presId="urn:microsoft.com/office/officeart/2008/layout/VerticalCurvedList"/>
    <dgm:cxn modelId="{863BD2E3-FB87-42DA-B0AA-DE827DE9BB92}" srcId="{EDA8CD2A-EB63-49A2-9566-16EFD3F4D31E}" destId="{1430564F-60A1-4D29-8749-06852559504A}" srcOrd="2" destOrd="0" parTransId="{B61ABD7A-6B3D-48B8-BE08-63DD02348C18}" sibTransId="{04D30B9F-D824-4373-893E-2D5074E34AE2}"/>
    <dgm:cxn modelId="{4E19F9F8-4084-4C66-BA8C-E877478A24AE}" srcId="{EDA8CD2A-EB63-49A2-9566-16EFD3F4D31E}" destId="{76B401FB-BDDC-4572-9058-7B34BD554C29}" srcOrd="1" destOrd="0" parTransId="{B149A471-47D2-4D43-9DFB-B514532CB111}" sibTransId="{D6ED28A7-1A3D-42AD-B0F6-834EF6627A38}"/>
    <dgm:cxn modelId="{81C54C23-BC0C-4976-B5DE-88FB3FE38CAE}" type="presParOf" srcId="{D183A608-7FF0-41F9-9BAD-9BC50B2E5AEF}" destId="{E1E978DA-AE8F-4A3C-8342-EEA0135D18D3}" srcOrd="0" destOrd="0" presId="urn:microsoft.com/office/officeart/2008/layout/VerticalCurvedList"/>
    <dgm:cxn modelId="{A796D0AF-3857-44F8-B592-B7412E3F7020}" type="presParOf" srcId="{E1E978DA-AE8F-4A3C-8342-EEA0135D18D3}" destId="{1FF0BAD3-A4D1-4DBE-B63F-8189197FD56A}" srcOrd="0" destOrd="0" presId="urn:microsoft.com/office/officeart/2008/layout/VerticalCurvedList"/>
    <dgm:cxn modelId="{238169AE-0B5F-4C9A-BFE5-413C1F9B6283}" type="presParOf" srcId="{1FF0BAD3-A4D1-4DBE-B63F-8189197FD56A}" destId="{BD30CA49-CD5B-467B-9F78-8E61A911AFC4}" srcOrd="0" destOrd="0" presId="urn:microsoft.com/office/officeart/2008/layout/VerticalCurvedList"/>
    <dgm:cxn modelId="{3FBFB43E-11DF-4431-8A0D-794C61E7E049}" type="presParOf" srcId="{1FF0BAD3-A4D1-4DBE-B63F-8189197FD56A}" destId="{732A7D58-3971-489B-A6E5-BF7DAD9BC2C2}" srcOrd="1" destOrd="0" presId="urn:microsoft.com/office/officeart/2008/layout/VerticalCurvedList"/>
    <dgm:cxn modelId="{1489A119-7357-419B-8C20-ACC79F4FF901}" type="presParOf" srcId="{1FF0BAD3-A4D1-4DBE-B63F-8189197FD56A}" destId="{C327F46A-ED99-49E8-A830-7FE26C5B33CF}" srcOrd="2" destOrd="0" presId="urn:microsoft.com/office/officeart/2008/layout/VerticalCurvedList"/>
    <dgm:cxn modelId="{30D52FFE-8877-499E-876C-485CC552C8D5}" type="presParOf" srcId="{1FF0BAD3-A4D1-4DBE-B63F-8189197FD56A}" destId="{5B9E12CD-0AC6-42D1-A1B9-AE062DFD9D90}" srcOrd="3" destOrd="0" presId="urn:microsoft.com/office/officeart/2008/layout/VerticalCurvedList"/>
    <dgm:cxn modelId="{DE8654CB-12A6-4358-936D-959412692AC0}" type="presParOf" srcId="{E1E978DA-AE8F-4A3C-8342-EEA0135D18D3}" destId="{963A53CE-14AD-4101-A5E3-247FE6CCEEE9}" srcOrd="1" destOrd="0" presId="urn:microsoft.com/office/officeart/2008/layout/VerticalCurvedList"/>
    <dgm:cxn modelId="{3767596C-B42C-4B0D-A7BD-5FBC74E622C9}" type="presParOf" srcId="{E1E978DA-AE8F-4A3C-8342-EEA0135D18D3}" destId="{45C0F4BF-C168-4FF8-84B2-A74CEC03EEB0}" srcOrd="2" destOrd="0" presId="urn:microsoft.com/office/officeart/2008/layout/VerticalCurvedList"/>
    <dgm:cxn modelId="{C41BAA3F-A912-4134-9D0E-1055930DAF03}" type="presParOf" srcId="{45C0F4BF-C168-4FF8-84B2-A74CEC03EEB0}" destId="{288B0874-B726-49D0-88A2-526C89F3EA4D}" srcOrd="0" destOrd="0" presId="urn:microsoft.com/office/officeart/2008/layout/VerticalCurvedList"/>
    <dgm:cxn modelId="{6030794B-F37A-4EA9-9DF5-36199FE7882A}" type="presParOf" srcId="{E1E978DA-AE8F-4A3C-8342-EEA0135D18D3}" destId="{720BFDA6-3EB0-4BF3-8A88-ED1DAD1D470C}" srcOrd="3" destOrd="0" presId="urn:microsoft.com/office/officeart/2008/layout/VerticalCurvedList"/>
    <dgm:cxn modelId="{E11F7A7E-A4C0-4919-8A07-FBD446C398CC}" type="presParOf" srcId="{E1E978DA-AE8F-4A3C-8342-EEA0135D18D3}" destId="{68D107A8-CB8D-4CEA-B647-89081D80A38B}" srcOrd="4" destOrd="0" presId="urn:microsoft.com/office/officeart/2008/layout/VerticalCurvedList"/>
    <dgm:cxn modelId="{4CBAD136-E956-4D10-B204-191ABCFD05C7}" type="presParOf" srcId="{68D107A8-CB8D-4CEA-B647-89081D80A38B}" destId="{E3677279-8ABB-4A1A-A845-6B7CF192DEB3}" srcOrd="0" destOrd="0" presId="urn:microsoft.com/office/officeart/2008/layout/VerticalCurvedList"/>
    <dgm:cxn modelId="{AEF591DE-1191-4DAC-89B8-128CE9D866CF}" type="presParOf" srcId="{E1E978DA-AE8F-4A3C-8342-EEA0135D18D3}" destId="{A817BA0C-6093-4006-B9CB-174E3083A437}" srcOrd="5" destOrd="0" presId="urn:microsoft.com/office/officeart/2008/layout/VerticalCurvedList"/>
    <dgm:cxn modelId="{6F20248F-C134-424C-AC80-2E36A70B88F3}" type="presParOf" srcId="{E1E978DA-AE8F-4A3C-8342-EEA0135D18D3}" destId="{292C4D60-E641-4039-A07C-F9BEF1A4B689}" srcOrd="6" destOrd="0" presId="urn:microsoft.com/office/officeart/2008/layout/VerticalCurvedList"/>
    <dgm:cxn modelId="{750CC335-0E37-45B2-A0AE-F05BF6A6CA17}" type="presParOf" srcId="{292C4D60-E641-4039-A07C-F9BEF1A4B689}" destId="{12F76C33-76C3-4477-B6BA-03FA7E18C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A7D58-3971-489B-A6E5-BF7DAD9BC2C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53CE-14AD-4101-A5E3-247FE6CCEEE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manage your data and prepare dossiers</a:t>
          </a:r>
          <a:endParaRPr lang="en-GB" sz="2400" kern="1200" dirty="0"/>
        </a:p>
      </dsp:txBody>
      <dsp:txXfrm>
        <a:off x="564979" y="406400"/>
        <a:ext cx="5475833" cy="812800"/>
      </dsp:txXfrm>
    </dsp:sp>
    <dsp:sp modelId="{288B0874-B726-49D0-88A2-526C89F3EA4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FDA6-3EB0-4BF3-8A88-ED1DAD1D470C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create and edit your SPC</a:t>
          </a:r>
          <a:endParaRPr lang="en-GB" sz="2400" kern="1200" dirty="0"/>
        </a:p>
      </dsp:txBody>
      <dsp:txXfrm>
        <a:off x="860432" y="1625599"/>
        <a:ext cx="5180380" cy="812800"/>
      </dsp:txXfrm>
    </dsp:sp>
    <dsp:sp modelId="{E3677279-8ABB-4A1A-A845-6B7CF192DEB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7BA0C-6093-4006-B9CB-174E3083A437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submit and manage your dossiers</a:t>
          </a:r>
          <a:endParaRPr lang="en-GB" sz="2400" kern="1200" dirty="0"/>
        </a:p>
      </dsp:txBody>
      <dsp:txXfrm>
        <a:off x="564979" y="2844800"/>
        <a:ext cx="5475833" cy="812800"/>
      </dsp:txXfrm>
    </dsp:sp>
    <dsp:sp modelId="{12F76C33-76C3-4477-B6BA-03FA7E18C30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21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8692484-2EFD-4730-BEF5-D959949DEA7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485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14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7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6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073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3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4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74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9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03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00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342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560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0482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503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35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97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381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93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08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6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964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585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9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506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536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3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99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589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2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65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292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65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25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9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613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353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2277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5961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48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77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0721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941432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8671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08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4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028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997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024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75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4287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8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9012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279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1787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819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778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2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3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0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1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f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Title of presentation</a:t>
            </a:r>
            <a:endParaRPr lang="en-GB" noProof="0" dirty="0"/>
          </a:p>
        </p:txBody>
      </p:sp>
      <p:sp>
        <p:nvSpPr>
          <p:cNvPr id="21" name="Tekstin paikkamerkki 2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2348880"/>
            <a:ext cx="4680000" cy="4320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CC00"/>
                </a:solidFill>
                <a:latin typeface="+mj-lt"/>
                <a:cs typeface="Aharoni" pitchFamily="2" charset="-79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Event if necessary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149080"/>
            <a:ext cx="3527944" cy="162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First name Last name</a:t>
            </a:r>
          </a:p>
          <a:p>
            <a:pPr lvl="0"/>
            <a:r>
              <a:rPr lang="en-GB" noProof="0" dirty="0" smtClean="0"/>
              <a:t>Title</a:t>
            </a:r>
          </a:p>
          <a:p>
            <a:pPr lvl="0"/>
            <a:r>
              <a:rPr lang="en-GB" noProof="0" dirty="0" smtClean="0"/>
              <a:t>European Chemicals Agency</a:t>
            </a:r>
          </a:p>
        </p:txBody>
      </p:sp>
      <p:sp>
        <p:nvSpPr>
          <p:cNvPr id="27" name="Tekstin paikkamerkki 2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780928"/>
            <a:ext cx="46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err="1" smtClean="0"/>
              <a:t>dd</a:t>
            </a:r>
            <a:r>
              <a:rPr lang="en-GB" noProof="0" dirty="0" smtClean="0"/>
              <a:t> Month 2013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735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/>
          </p:nvPr>
        </p:nvSpPr>
        <p:spPr>
          <a:xfrm>
            <a:off x="540000" y="3140968"/>
            <a:ext cx="4680000" cy="105301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92896"/>
            <a:ext cx="468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name.surname@echa.europa.eu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228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196985"/>
            <a:ext cx="8226425" cy="4676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1" y="6245237"/>
            <a:ext cx="2130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December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124201" y="6245237"/>
            <a:ext cx="2892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1" y="6245237"/>
            <a:ext cx="2130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  <a:p>
            <a:pPr>
              <a:defRPr/>
            </a:pPr>
            <a:fld id="{E637E186-6430-4B9D-A668-FA962716F39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6" y="333308"/>
            <a:ext cx="2057043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5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828116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8024" y="1700709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1196752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2" y="1196985"/>
            <a:ext cx="4037013" cy="46767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36" y="1196985"/>
            <a:ext cx="4037012" cy="46767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6" y="333308"/>
            <a:ext cx="2057043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5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017138"/>
            <a:ext cx="4881219" cy="492443"/>
          </a:xfrm>
        </p:spPr>
        <p:txBody>
          <a:bodyPr anchor="b">
            <a:noAutofit/>
          </a:bodyPr>
          <a:lstStyle>
            <a:lvl1pPr algn="l">
              <a:defRPr>
                <a:solidFill>
                  <a:srgbClr val="C9EBFC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187" y="2533093"/>
            <a:ext cx="4873839" cy="73458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None/>
              <a:defRPr sz="1800"/>
            </a:lvl2pPr>
            <a:lvl3pPr>
              <a:spcBef>
                <a:spcPts val="0"/>
              </a:spcBef>
              <a:buNone/>
              <a:defRPr sz="1800"/>
            </a:lvl3pPr>
            <a:lvl4pPr>
              <a:spcBef>
                <a:spcPts val="0"/>
              </a:spcBef>
              <a:buNone/>
              <a:defRPr sz="1800"/>
            </a:lvl4pPr>
            <a:lvl5pPr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8568" y="3377987"/>
            <a:ext cx="4887054" cy="41141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7494" y="3996083"/>
            <a:ext cx="4888127" cy="10358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50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2"/>
            <a:ext cx="8197850" cy="841491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3808" y="2049462"/>
            <a:ext cx="8196948" cy="404653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794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50" y="1120801"/>
            <a:ext cx="6048634" cy="49244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30" y="1620793"/>
            <a:ext cx="4243859" cy="1990125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3"/>
            <a:ext cx="8197850" cy="48895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21224"/>
            <a:ext cx="5706591" cy="4852344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950" y="6577013"/>
            <a:ext cx="1042988" cy="2000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fld id="{25201155-2CC5-4092-AF7B-6E96FF923580}" type="datetime1">
              <a:rPr lang="en-US" sz="1400" i="1">
                <a:solidFill>
                  <a:srgbClr val="FFFFFF"/>
                </a:solidFill>
              </a:rPr>
              <a:pPr>
                <a:buFontTx/>
                <a:buNone/>
                <a:defRPr/>
              </a:pPr>
              <a:t>12/3/2017</a:t>
            </a:fld>
            <a:endParaRPr lang="fi-FI" sz="1400" i="1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5613" y="6577013"/>
            <a:ext cx="3000375" cy="1905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r>
              <a:rPr lang="fi-FI" sz="1400" i="1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583363"/>
            <a:ext cx="595313" cy="161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fld id="{EC888CD7-C4E0-44E0-900A-06C126D7555C}" type="slidenum">
              <a:rPr lang="fi-FI" altLang="en-US" sz="1400" i="1">
                <a:solidFill>
                  <a:srgbClr val="FFFFFF"/>
                </a:solidFill>
              </a:rPr>
              <a:pPr>
                <a:buFontTx/>
                <a:buNone/>
                <a:defRPr/>
              </a:pPr>
              <a:t>‹#›</a:t>
            </a:fld>
            <a:endParaRPr lang="fi-FI" altLang="en-US" sz="14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01" y="1113936"/>
            <a:ext cx="7798057" cy="492443"/>
          </a:xfrm>
        </p:spPr>
        <p:txBody>
          <a:bodyPr anchor="b">
            <a:noAutofit/>
          </a:bodyPr>
          <a:lstStyle>
            <a:lvl1pPr algn="l">
              <a:defRPr sz="2400" b="1" cap="none">
                <a:solidFill>
                  <a:srgbClr val="C9EBF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265" y="1626973"/>
            <a:ext cx="7772400" cy="377568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11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Kuva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540000" y="1979999"/>
            <a:ext cx="432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540000" y="3060000"/>
            <a:ext cx="432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57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3"/>
            <a:ext cx="8197850" cy="48895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0673" y="2045348"/>
            <a:ext cx="8190084" cy="438703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0"/>
            <a:endParaRPr lang="fi-FI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020630"/>
            <a:ext cx="8197850" cy="488950"/>
          </a:xfrm>
        </p:spPr>
        <p:txBody>
          <a:bodyPr anchor="b"/>
          <a:lstStyle>
            <a:lvl1pPr algn="l">
              <a:defRPr>
                <a:solidFill>
                  <a:srgbClr val="C9EBFC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187" y="2539958"/>
            <a:ext cx="4873839" cy="73458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None/>
              <a:defRPr sz="1800"/>
            </a:lvl2pPr>
            <a:lvl3pPr>
              <a:spcBef>
                <a:spcPts val="0"/>
              </a:spcBef>
              <a:buNone/>
              <a:defRPr sz="1800"/>
            </a:lvl3pPr>
            <a:lvl4pPr>
              <a:spcBef>
                <a:spcPts val="0"/>
              </a:spcBef>
              <a:buNone/>
              <a:defRPr sz="1800"/>
            </a:lvl4pPr>
            <a:lvl5pPr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8568" y="3432907"/>
            <a:ext cx="4887054" cy="24571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17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828116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467424" y="1700808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8281288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5" name="Content Placeholder 2"/>
          <p:cNvSpPr>
            <a:spLocks noGrp="1"/>
          </p:cNvSpPr>
          <p:nvPr>
            <p:ph idx="22"/>
          </p:nvPr>
        </p:nvSpPr>
        <p:spPr>
          <a:xfrm>
            <a:off x="467424" y="2564904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8024" y="1700709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1196752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46742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78790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46742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3"/>
          </p:nvPr>
        </p:nvSpPr>
        <p:spPr>
          <a:xfrm>
            <a:off x="478790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761"/>
            <a:ext cx="8280920" cy="417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517232"/>
            <a:ext cx="8280920" cy="36693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500">
                <a:solidFill>
                  <a:srgbClr val="D5420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caption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4979586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979586" cy="2448272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84784"/>
            <a:ext cx="4979586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E2E2E2"/>
                </a:solidFill>
              </a:rPr>
              <a:t>Page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n paikkamerkki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8064000" cy="540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2" hasCustomPrompt="1"/>
          </p:nvPr>
        </p:nvSpPr>
        <p:spPr>
          <a:xfrm>
            <a:off x="900000" y="2340000"/>
            <a:ext cx="7344000" cy="3960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4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91396" y="-27384"/>
            <a:ext cx="925252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dirty="0">
              <a:solidFill>
                <a:prstClr val="black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6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star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uva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D7EFFA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New section starter slide</a:t>
            </a:r>
            <a:endParaRPr lang="en-GB" noProof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980000"/>
            <a:ext cx="37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Subtitle if necessary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060000"/>
            <a:ext cx="306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Additional information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009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Kuva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571"/>
            <a:ext cx="917416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5580000" cy="54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New section starter slide</a:t>
            </a:r>
            <a:endParaRPr lang="en-GB" noProof="0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979999"/>
            <a:ext cx="55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Subtitle if necessary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540000" y="3060000"/>
            <a:ext cx="306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36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91396" y="-27384"/>
            <a:ext cx="925252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36512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3960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4644000" y="2340000"/>
            <a:ext cx="396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63" y="6525021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2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3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340000"/>
            <a:ext cx="3960000" cy="396000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4716016" y="2348880"/>
            <a:ext cx="396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7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n paikkamerkki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8064000" cy="540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2" hasCustomPrompt="1"/>
          </p:nvPr>
        </p:nvSpPr>
        <p:spPr>
          <a:xfrm>
            <a:off x="900000" y="2340000"/>
            <a:ext cx="7344000" cy="3960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6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7" r:id="rId2"/>
    <p:sldLayoutId id="2147483698" r:id="rId3"/>
    <p:sldLayoutId id="2147483688" r:id="rId4"/>
    <p:sldLayoutId id="2147483678" r:id="rId5"/>
    <p:sldLayoutId id="2147483693" r:id="rId6"/>
    <p:sldLayoutId id="2147483690" r:id="rId7"/>
    <p:sldLayoutId id="2147483694" r:id="rId8"/>
    <p:sldLayoutId id="2147483692" r:id="rId9"/>
    <p:sldLayoutId id="2147483689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3250" y="1128713"/>
            <a:ext cx="8197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000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625475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803275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l-GR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6570189"/>
            <a:ext cx="8280920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544" y="6336008"/>
            <a:ext cx="828092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900" dirty="0" smtClean="0">
                <a:solidFill>
                  <a:srgbClr val="E2E2E2"/>
                </a:solidFill>
                <a:latin typeface="Arial"/>
                <a:ea typeface="+mn-ea"/>
              </a:rPr>
              <a:t>IUCLID 6 – 9</a:t>
            </a:r>
            <a:r>
              <a:rPr lang="en-US" sz="900" baseline="30000" dirty="0" smtClean="0">
                <a:solidFill>
                  <a:srgbClr val="E2E2E2"/>
                </a:solidFill>
                <a:latin typeface="Arial"/>
                <a:ea typeface="+mn-ea"/>
              </a:rPr>
              <a:t>th</a:t>
            </a:r>
            <a:r>
              <a:rPr lang="en-US" sz="900" dirty="0" smtClean="0">
                <a:solidFill>
                  <a:srgbClr val="E2E2E2"/>
                </a:solidFill>
                <a:latin typeface="Arial"/>
                <a:ea typeface="+mn-ea"/>
              </a:rPr>
              <a:t> BPR IT User Group Meeting – 23 November 2017</a:t>
            </a:r>
            <a:endParaRPr lang="el-GR" sz="900" dirty="0">
              <a:solidFill>
                <a:srgbClr val="E2E2E2"/>
              </a:solidFill>
              <a:latin typeface="Arial"/>
              <a:ea typeface="+mn-ea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E2E2E2"/>
                </a:solidFill>
                <a:ea typeface="+mn-ea"/>
              </a:rPr>
              <a:t>Page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646464"/>
                </a:solidFill>
                <a:ea typeface="+mn-ea"/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l-GR" dirty="0">
              <a:solidFill>
                <a:srgbClr val="E2E2E2"/>
              </a:solidFill>
              <a:ea typeface="+mn-e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7544" y="692696"/>
            <a:ext cx="7056784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2" y="476672"/>
            <a:ext cx="1119682" cy="4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4C4C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 baseline="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dp-authority.echa.europa.eu/idp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cha.europa.eu/web/guest/support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hyperlink" Target="https://iuclid6.echa.europa.eu/support" TargetMode="External"/><Relationship Id="rId4" Type="http://schemas.openxmlformats.org/officeDocument/2006/relationships/image" Target="../media/image10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hyperlink" Target="https://www.linkedin.com/groups/12043483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 bwMode="white">
          <a:xfrm>
            <a:off x="539552" y="1340768"/>
            <a:ext cx="4824016" cy="540000"/>
          </a:xfrm>
        </p:spPr>
        <p:txBody>
          <a:bodyPr/>
          <a:lstStyle/>
          <a:p>
            <a:r>
              <a:rPr lang="nl-NL" b="1" dirty="0">
                <a:solidFill>
                  <a:srgbClr val="D7EFFA"/>
                </a:solidFill>
                <a:ea typeface="+mn-ea"/>
                <a:cs typeface="+mn-cs"/>
              </a:rPr>
              <a:t>IUCLID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solidFill>
                  <a:srgbClr val="D7EFFA"/>
                </a:solidFill>
                <a:ea typeface="+mn-ea"/>
                <a:cs typeface="+mn-cs"/>
              </a:rPr>
              <a:t>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 bwMode="white">
          <a:xfrm>
            <a:off x="539552" y="2276872"/>
            <a:ext cx="5760640" cy="504056"/>
          </a:xfrm>
        </p:spPr>
        <p:txBody>
          <a:bodyPr/>
          <a:lstStyle/>
          <a:p>
            <a:r>
              <a:rPr lang="en-GB" sz="2400" dirty="0" smtClean="0"/>
              <a:t>IUCLID for biocides </a:t>
            </a:r>
            <a:endParaRPr lang="en-GB" sz="2400" dirty="0"/>
          </a:p>
          <a:p>
            <a:r>
              <a:rPr lang="en-GB" sz="1800" dirty="0" smtClean="0"/>
              <a:t>Vienna</a:t>
            </a:r>
          </a:p>
          <a:p>
            <a:r>
              <a:rPr lang="en-GB" sz="1800" dirty="0" smtClean="0"/>
              <a:t>4 December </a:t>
            </a:r>
            <a:r>
              <a:rPr lang="en-GB" sz="1800" dirty="0"/>
              <a:t>2017</a:t>
            </a:r>
          </a:p>
          <a:p>
            <a:endParaRPr lang="en-GB" sz="1800" dirty="0" smtClean="0">
              <a:latin typeface="+mn-lt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 bwMode="white">
          <a:xfrm>
            <a:off x="540000" y="5085184"/>
            <a:ext cx="3527944" cy="1008112"/>
          </a:xfrm>
        </p:spPr>
        <p:txBody>
          <a:bodyPr/>
          <a:lstStyle/>
          <a:p>
            <a:r>
              <a:rPr lang="pl-PL" dirty="0" smtClean="0"/>
              <a:t>Dorota Burchard-Sosnowska</a:t>
            </a:r>
            <a:endParaRPr lang="en-GB" dirty="0"/>
          </a:p>
          <a:p>
            <a:r>
              <a:rPr lang="pl-PL" dirty="0" smtClean="0"/>
              <a:t>IUCLID Team</a:t>
            </a:r>
            <a:endParaRPr lang="en-GB" dirty="0"/>
          </a:p>
          <a:p>
            <a:r>
              <a:rPr lang="en-GB" dirty="0" smtClean="0"/>
              <a:t>European Chemicals Agency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908720"/>
            <a:ext cx="8064000" cy="720080"/>
          </a:xfrm>
        </p:spPr>
        <p:txBody>
          <a:bodyPr/>
          <a:lstStyle/>
          <a:p>
            <a:r>
              <a:rPr lang="en-GB" dirty="0" smtClean="0"/>
              <a:t>IUCLID 6 updater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4320480" cy="4464496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already have IUCLID 6</a:t>
            </a:r>
            <a:r>
              <a:rPr lang="pl-PL" dirty="0" smtClean="0"/>
              <a:t> you can u</a:t>
            </a:r>
            <a:r>
              <a:rPr lang="en-GB" dirty="0" smtClean="0"/>
              <a:t>pdate to the latest available version</a:t>
            </a:r>
          </a:p>
          <a:p>
            <a:endParaRPr lang="pl-PL" dirty="0" smtClean="0"/>
          </a:p>
          <a:p>
            <a:r>
              <a:rPr lang="pl-PL" i="1" dirty="0" smtClean="0"/>
              <a:t>Update</a:t>
            </a:r>
            <a:r>
              <a:rPr lang="pl-PL" dirty="0" smtClean="0"/>
              <a:t> </a:t>
            </a:r>
            <a:r>
              <a:rPr lang="pl-PL" dirty="0" err="1" smtClean="0"/>
              <a:t>functio</a:t>
            </a:r>
            <a:r>
              <a:rPr lang="en-GB" dirty="0" smtClean="0"/>
              <a:t>n</a:t>
            </a:r>
          </a:p>
          <a:p>
            <a:endParaRPr lang="pl-PL" dirty="0" smtClean="0"/>
          </a:p>
          <a:p>
            <a:r>
              <a:rPr lang="pl-PL" i="1" dirty="0" err="1" smtClean="0"/>
              <a:t>Restore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endParaRPr lang="pl-PL" dirty="0" smtClean="0"/>
          </a:p>
          <a:p>
            <a:endParaRPr lang="en-GB" sz="1200" dirty="0" smtClean="0"/>
          </a:p>
          <a:p>
            <a:endParaRPr lang="en-GB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59" y="476672"/>
            <a:ext cx="3351067" cy="416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715" y="2559378"/>
            <a:ext cx="3349564" cy="32415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1560" y="5949280"/>
            <a:ext cx="82089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1400" i="1" dirty="0" smtClean="0"/>
              <a:t>Video tutorial </a:t>
            </a:r>
            <a:r>
              <a:rPr lang="en-GB" sz="1400" i="1" dirty="0"/>
              <a:t>available: </a:t>
            </a:r>
            <a:endParaRPr lang="en-GB" sz="1400" i="1" dirty="0" smtClean="0"/>
          </a:p>
          <a:p>
            <a:pPr>
              <a:buNone/>
            </a:pPr>
            <a:r>
              <a:rPr lang="en-GB" sz="1400" i="1" dirty="0" smtClean="0"/>
              <a:t>https</a:t>
            </a:r>
            <a:r>
              <a:rPr lang="en-GB" sz="1400" i="1" dirty="0"/>
              <a:t>://www.youtube.com/watch?v=attg0gSc-AM </a:t>
            </a:r>
          </a:p>
        </p:txBody>
      </p:sp>
    </p:spTree>
    <p:extLst>
      <p:ext uri="{BB962C8B-B14F-4D97-AF65-F5344CB8AC3E}">
        <p14:creationId xmlns:p14="http://schemas.microsoft.com/office/powerpoint/2010/main" val="26599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0288" y="951662"/>
            <a:ext cx="8064000" cy="540000"/>
          </a:xfrm>
        </p:spPr>
        <p:txBody>
          <a:bodyPr/>
          <a:lstStyle/>
          <a:p>
            <a:r>
              <a:rPr lang="en-GB" dirty="0"/>
              <a:t>Extension of the compatibility between IUCLID versions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288" y="2118867"/>
            <a:ext cx="8172088" cy="1902964"/>
          </a:xfrm>
        </p:spPr>
        <p:txBody>
          <a:bodyPr/>
          <a:lstStyle/>
          <a:p>
            <a:r>
              <a:rPr lang="en-US" dirty="0"/>
              <a:t>Aim: export of .i6z files from IUCLID </a:t>
            </a:r>
            <a:r>
              <a:rPr lang="en-US" dirty="0" smtClean="0"/>
              <a:t>6.2 that </a:t>
            </a:r>
            <a:r>
              <a:rPr lang="en-US" dirty="0"/>
              <a:t>can be loaded in </a:t>
            </a:r>
            <a:r>
              <a:rPr lang="en-US" dirty="0" smtClean="0"/>
              <a:t>IUCLID 6.1</a:t>
            </a:r>
            <a:endParaRPr lang="en-US" dirty="0"/>
          </a:p>
          <a:p>
            <a:endParaRPr lang="en-US" dirty="0"/>
          </a:p>
          <a:p>
            <a:r>
              <a:rPr lang="en-US" dirty="0"/>
              <a:t>Backward migration rules have been defined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31387"/>
            <a:ext cx="6732528" cy="20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BPR dossiers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1135096"/>
            <a:ext cx="8834444" cy="1024164"/>
          </a:xfrm>
        </p:spPr>
        <p:txBody>
          <a:bodyPr/>
          <a:lstStyle/>
          <a:p>
            <a:r>
              <a:rPr lang="en-GB" sz="2800" dirty="0" smtClean="0"/>
              <a:t>Starting point for each submission type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18" y="3200393"/>
            <a:ext cx="531619" cy="631298"/>
          </a:xfrm>
          <a:prstGeom prst="rect">
            <a:avLst/>
          </a:prstGeom>
        </p:spPr>
      </p:pic>
      <p:sp>
        <p:nvSpPr>
          <p:cNvPr id="11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296593" y="3925981"/>
            <a:ext cx="5448379" cy="825043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/>
              <a:t>o</a:t>
            </a:r>
            <a:r>
              <a:rPr lang="en-GB" b="1" dirty="0" smtClean="0"/>
              <a:t>ne</a:t>
            </a:r>
            <a:r>
              <a:rPr lang="en-GB" dirty="0" smtClean="0"/>
              <a:t> active substance</a:t>
            </a:r>
          </a:p>
        </p:txBody>
      </p:sp>
      <p:sp>
        <p:nvSpPr>
          <p:cNvPr id="13" name="Tekstin paikkamerkki 5"/>
          <p:cNvSpPr txBox="1">
            <a:spLocks/>
          </p:cNvSpPr>
          <p:nvPr/>
        </p:nvSpPr>
        <p:spPr>
          <a:xfrm>
            <a:off x="3478961" y="4260178"/>
            <a:ext cx="5535160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None/>
            </a:pPr>
            <a:r>
              <a:rPr lang="en-GB" b="1" dirty="0" smtClean="0"/>
              <a:t>one </a:t>
            </a:r>
            <a:r>
              <a:rPr lang="en-GB" dirty="0" smtClean="0"/>
              <a:t>or</a:t>
            </a:r>
            <a:r>
              <a:rPr lang="en-GB" b="1" dirty="0" smtClean="0"/>
              <a:t> more</a:t>
            </a:r>
            <a:br>
              <a:rPr lang="en-GB" b="1" dirty="0" smtClean="0"/>
            </a:br>
            <a:r>
              <a:rPr lang="en-GB" dirty="0" smtClean="0"/>
              <a:t>active substances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7" y="3407216"/>
            <a:ext cx="547127" cy="631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53" y="3068960"/>
            <a:ext cx="547127" cy="631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38" y="3407216"/>
            <a:ext cx="547127" cy="631298"/>
          </a:xfrm>
          <a:prstGeom prst="rect">
            <a:avLst/>
          </a:prstGeom>
        </p:spPr>
      </p:pic>
      <p:sp>
        <p:nvSpPr>
          <p:cNvPr id="12" name="Tekstin paikkamerkki 5"/>
          <p:cNvSpPr txBox="1">
            <a:spLocks/>
          </p:cNvSpPr>
          <p:nvPr/>
        </p:nvSpPr>
        <p:spPr>
          <a:xfrm>
            <a:off x="171502" y="1463114"/>
            <a:ext cx="361009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Representative biocidal product</a:t>
            </a:r>
            <a:r>
              <a:rPr lang="en-GB" sz="2400" dirty="0" smtClean="0"/>
              <a:t>:</a:t>
            </a:r>
          </a:p>
        </p:txBody>
      </p:sp>
      <p:sp>
        <p:nvSpPr>
          <p:cNvPr id="19" name="Tekstin paikkamerkki 5"/>
          <p:cNvSpPr txBox="1">
            <a:spLocks/>
          </p:cNvSpPr>
          <p:nvPr/>
        </p:nvSpPr>
        <p:spPr>
          <a:xfrm>
            <a:off x="4572803" y="1463115"/>
            <a:ext cx="544837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Biocidal product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to be authorised</a:t>
            </a:r>
            <a:r>
              <a:rPr lang="en-GB" sz="2400" dirty="0" smtClean="0"/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61512" y="1954916"/>
            <a:ext cx="5852" cy="294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6" y="5389990"/>
            <a:ext cx="531619" cy="631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82" y="5389990"/>
            <a:ext cx="547127" cy="63129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84" y="5122229"/>
            <a:ext cx="899059" cy="8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3" y="5389990"/>
            <a:ext cx="547127" cy="631298"/>
          </a:xfrm>
          <a:prstGeom prst="rect">
            <a:avLst/>
          </a:prstGeom>
        </p:spPr>
      </p:pic>
      <p:sp>
        <p:nvSpPr>
          <p:cNvPr id="24" name="Tekstin paikkamerkki 5"/>
          <p:cNvSpPr txBox="1">
            <a:spLocks/>
          </p:cNvSpPr>
          <p:nvPr/>
        </p:nvSpPr>
        <p:spPr>
          <a:xfrm>
            <a:off x="2004255" y="6021288"/>
            <a:ext cx="544837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dirty="0" smtClean="0"/>
              <a:t>other substances and mixtures</a:t>
            </a:r>
          </a:p>
        </p:txBody>
      </p:sp>
    </p:spTree>
    <p:extLst>
      <p:ext uri="{BB962C8B-B14F-4D97-AF65-F5344CB8AC3E}">
        <p14:creationId xmlns:p14="http://schemas.microsoft.com/office/powerpoint/2010/main" val="4124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14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755" y="1017831"/>
            <a:ext cx="8063533" cy="720038"/>
          </a:xfrm>
        </p:spPr>
        <p:txBody>
          <a:bodyPr/>
          <a:lstStyle/>
          <a:p>
            <a:r>
              <a:rPr lang="pl-PL" dirty="0" smtClean="0"/>
              <a:t>Preparing a substance dataset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(BP component)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7641" y="2132931"/>
            <a:ext cx="8063533" cy="1656089"/>
          </a:xfrm>
        </p:spPr>
        <p:txBody>
          <a:bodyPr/>
          <a:lstStyle/>
          <a:p>
            <a:r>
              <a:rPr lang="en-GB" dirty="0" smtClean="0"/>
              <a:t>BPR Active substance information  </a:t>
            </a:r>
          </a:p>
          <a:p>
            <a:r>
              <a:rPr lang="en-GB" dirty="0"/>
              <a:t>BPR Substance of concern</a:t>
            </a:r>
          </a:p>
          <a:p>
            <a:r>
              <a:rPr lang="en-GB" dirty="0" smtClean="0"/>
              <a:t>BPR Basic information (substance)</a:t>
            </a:r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3420139" y="4508759"/>
            <a:ext cx="5975281" cy="2554253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/>
              <a:t>2.9 Composition of the substance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Specification on purity of the active substance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en-GB" sz="1600" dirty="0"/>
              <a:t>as manufactured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Composition of the substance of concern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Composition of the substance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" y="4581128"/>
            <a:ext cx="2818615" cy="213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823706"/>
            <a:ext cx="823661" cy="11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15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56121" y="1048029"/>
            <a:ext cx="7079897" cy="915037"/>
          </a:xfrm>
        </p:spPr>
        <p:txBody>
          <a:bodyPr/>
          <a:lstStyle/>
          <a:p>
            <a:r>
              <a:rPr lang="pl-PL" dirty="0" smtClean="0"/>
              <a:t>Preparing a mixture</a:t>
            </a:r>
            <a:r>
              <a:rPr lang="en-GB" dirty="0" smtClean="0"/>
              <a:t> / product</a:t>
            </a:r>
            <a:r>
              <a:rPr lang="pl-PL" dirty="0" smtClean="0"/>
              <a:t> dataset</a:t>
            </a:r>
            <a:r>
              <a:rPr lang="en-GB" dirty="0" smtClean="0"/>
              <a:t> (BP component)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6121" y="2492896"/>
            <a:ext cx="8063533" cy="1275110"/>
          </a:xfrm>
        </p:spPr>
        <p:txBody>
          <a:bodyPr/>
          <a:lstStyle/>
          <a:p>
            <a:r>
              <a:rPr lang="en-GB" dirty="0" smtClean="0"/>
              <a:t>BPR Basic information (mixture)</a:t>
            </a:r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4715983" y="4483382"/>
            <a:ext cx="4607697" cy="2088112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2.3 </a:t>
            </a:r>
            <a:r>
              <a:rPr lang="en-GB" sz="1600" dirty="0"/>
              <a:t>Composition of the mixtures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  <a:p>
            <a:pPr lvl="1" fontAlgn="auto">
              <a:spcAft>
                <a:spcPts val="0"/>
              </a:spcAft>
            </a:pPr>
            <a:r>
              <a:rPr lang="en-GB" sz="1600" dirty="0" smtClean="0"/>
              <a:t>Mixture </a:t>
            </a:r>
            <a:r>
              <a:rPr lang="en-GB" sz="1600" dirty="0"/>
              <a:t>composition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4" y="4297836"/>
            <a:ext cx="3676190" cy="18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68006"/>
            <a:ext cx="112381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16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56121" y="1048029"/>
            <a:ext cx="8004311" cy="915037"/>
          </a:xfrm>
        </p:spPr>
        <p:txBody>
          <a:bodyPr/>
          <a:lstStyle/>
          <a:p>
            <a:r>
              <a:rPr lang="pl-PL" dirty="0" smtClean="0"/>
              <a:t>Preparing a biocidal product dataset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6121" y="1751899"/>
            <a:ext cx="8063533" cy="2016107"/>
          </a:xfrm>
        </p:spPr>
        <p:txBody>
          <a:bodyPr/>
          <a:lstStyle/>
          <a:p>
            <a:r>
              <a:rPr lang="en-GB" dirty="0" smtClean="0"/>
              <a:t>BPR Active substance application (representative product)  </a:t>
            </a:r>
          </a:p>
          <a:p>
            <a:r>
              <a:rPr lang="en-GB" dirty="0"/>
              <a:t>BPR Biocidal product </a:t>
            </a:r>
            <a:r>
              <a:rPr lang="en-GB" dirty="0" smtClean="0"/>
              <a:t>authorisation</a:t>
            </a:r>
            <a:endParaRPr lang="en-GB" dirty="0"/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4715983" y="4483382"/>
            <a:ext cx="4607697" cy="2088112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2.3 </a:t>
            </a:r>
            <a:r>
              <a:rPr lang="en-GB" sz="1600" dirty="0"/>
              <a:t>Composition of the mixtures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Biocidal product composition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Representative biocidal product </a:t>
            </a:r>
            <a:r>
              <a:rPr lang="en-GB" sz="1600" dirty="0" smtClean="0"/>
              <a:t>composition</a:t>
            </a: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3676190" cy="20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68006"/>
            <a:ext cx="112381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/>
              <a:pPr/>
              <a:t>17</a:t>
            </a:fld>
            <a:endParaRPr lang="en-GB" sz="9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92769" y="1196881"/>
            <a:ext cx="8063533" cy="648035"/>
          </a:xfrm>
        </p:spPr>
        <p:txBody>
          <a:bodyPr/>
          <a:lstStyle/>
          <a:p>
            <a:r>
              <a:rPr lang="en-GB" dirty="0" smtClean="0"/>
              <a:t>Dossier creation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9" y="1953354"/>
            <a:ext cx="2911079" cy="3504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988840"/>
            <a:ext cx="3798009" cy="34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8719" y="1101475"/>
            <a:ext cx="8064000" cy="576064"/>
          </a:xfrm>
        </p:spPr>
        <p:txBody>
          <a:bodyPr/>
          <a:lstStyle/>
          <a:p>
            <a:r>
              <a:rPr lang="pl-PL" dirty="0" smtClean="0"/>
              <a:t>Dossier update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90561"/>
            <a:ext cx="5785282" cy="4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8719" y="1101475"/>
            <a:ext cx="8064000" cy="576064"/>
          </a:xfrm>
        </p:spPr>
        <p:txBody>
          <a:bodyPr/>
          <a:lstStyle/>
          <a:p>
            <a:r>
              <a:rPr lang="en-GB" dirty="0" smtClean="0"/>
              <a:t>Worth to remember (1)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1846730"/>
            <a:ext cx="8208464" cy="460660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BPR Active substance application (representative product)  </a:t>
            </a:r>
          </a:p>
          <a:p>
            <a:pPr lvl="1"/>
            <a:r>
              <a:rPr lang="en-GB" dirty="0" smtClean="0"/>
              <a:t>Only one active substance allowed</a:t>
            </a:r>
          </a:p>
          <a:p>
            <a:pPr lvl="1"/>
            <a:r>
              <a:rPr lang="en-GB" dirty="0" smtClean="0"/>
              <a:t>Function ‘active substance’ indicated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Substance linked (not a reference substance)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Only record allowed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52" y="3501008"/>
            <a:ext cx="2476190" cy="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52" y="4669172"/>
            <a:ext cx="7176190" cy="438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380" y="5260462"/>
            <a:ext cx="7133333" cy="4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5872332"/>
            <a:ext cx="17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 noProof="0" smtClean="0"/>
              <a:pPr/>
              <a:t>2</a:t>
            </a:fld>
            <a:endParaRPr lang="en-GB" sz="900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720080"/>
          </a:xfrm>
        </p:spPr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28032" y="2008434"/>
            <a:ext cx="7788384" cy="3744416"/>
          </a:xfrm>
        </p:spPr>
        <p:txBody>
          <a:bodyPr/>
          <a:lstStyle/>
          <a:p>
            <a:r>
              <a:rPr lang="pl-PL" dirty="0" smtClean="0"/>
              <a:t>Introduction</a:t>
            </a:r>
          </a:p>
          <a:p>
            <a:r>
              <a:rPr lang="pl-PL" dirty="0" smtClean="0"/>
              <a:t>IUCLID</a:t>
            </a:r>
            <a:r>
              <a:rPr lang="en-GB" dirty="0" smtClean="0"/>
              <a:t> installation (reminder)</a:t>
            </a:r>
          </a:p>
          <a:p>
            <a:r>
              <a:rPr lang="en-GB" dirty="0" smtClean="0"/>
              <a:t>BPR dossiers</a:t>
            </a:r>
            <a:endParaRPr lang="pl-PL" dirty="0" smtClean="0"/>
          </a:p>
          <a:p>
            <a:pPr marL="342900" lvl="1" indent="-342900"/>
            <a:r>
              <a:rPr lang="pl-PL" sz="2400" dirty="0" smtClean="0"/>
              <a:t>Report generator</a:t>
            </a:r>
            <a:endParaRPr lang="en-US" sz="2400" dirty="0" smtClean="0"/>
          </a:p>
          <a:p>
            <a:pPr marL="342900" lvl="1" indent="-342900"/>
            <a:r>
              <a:rPr lang="en-US" sz="2400" dirty="0" smtClean="0"/>
              <a:t>Improvements in IUCLID 6.2</a:t>
            </a:r>
          </a:p>
          <a:p>
            <a:pPr marL="342900" lvl="1" indent="-342900"/>
            <a:r>
              <a:rPr lang="en-US" sz="2400" dirty="0" smtClean="0"/>
              <a:t>IUCLID Cloud</a:t>
            </a:r>
          </a:p>
          <a:p>
            <a:pPr marL="342900" lvl="1" indent="-342900"/>
            <a:r>
              <a:rPr lang="en-US" sz="2400" dirty="0" smtClean="0"/>
              <a:t>Plans for the future </a:t>
            </a:r>
            <a:endParaRPr lang="en-GB" sz="2400" dirty="0" smtClean="0"/>
          </a:p>
          <a:p>
            <a:pPr marL="342900" lvl="1" indent="-342900"/>
            <a:r>
              <a:rPr lang="pl-PL" sz="2400" dirty="0" smtClean="0"/>
              <a:t>Where to find further information</a:t>
            </a:r>
            <a:endParaRPr lang="pl-PL" sz="2400" dirty="0"/>
          </a:p>
          <a:p>
            <a:pPr marL="342900" lvl="1" indent="-342900"/>
            <a:r>
              <a:rPr lang="pl-PL" sz="2400" b="1" dirty="0" smtClean="0"/>
              <a:t>Hands</a:t>
            </a:r>
            <a:r>
              <a:rPr lang="pl-PL" sz="2400" b="1" dirty="0"/>
              <a:t>-</a:t>
            </a:r>
            <a:r>
              <a:rPr lang="pl-PL" sz="2400" b="1" dirty="0" smtClean="0"/>
              <a:t>on training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591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20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65865" y="1045266"/>
            <a:ext cx="8063533" cy="648035"/>
          </a:xfrm>
        </p:spPr>
        <p:txBody>
          <a:bodyPr/>
          <a:lstStyle/>
          <a:p>
            <a:r>
              <a:rPr lang="en-GB" dirty="0" smtClean="0"/>
              <a:t>Worth to remember (2)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905" y="1801995"/>
            <a:ext cx="9143471" cy="3746934"/>
            <a:chOff x="265" y="2144026"/>
            <a:chExt cx="9143471" cy="37469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" y="2144026"/>
              <a:ext cx="4749416" cy="34541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8472" y="2749945"/>
              <a:ext cx="4180772" cy="6128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6221" y="3861207"/>
              <a:ext cx="4203024" cy="71515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08348" y="2372648"/>
              <a:ext cx="2909156" cy="33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Biocidal product family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8349" y="3422411"/>
              <a:ext cx="2404586" cy="343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Meta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94200" y="4677356"/>
              <a:ext cx="4049536" cy="33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Biocidal product (family member)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628234" y="4148914"/>
              <a:ext cx="1961388" cy="14284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1908321" y="3056354"/>
              <a:ext cx="2681301" cy="1162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125062" y="2867223"/>
              <a:ext cx="537860" cy="26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6" name="Picture 51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7062" y="3503897"/>
              <a:ext cx="215394" cy="2010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0644" y="2451349"/>
              <a:ext cx="215394" cy="201034"/>
            </a:xfrm>
            <a:prstGeom prst="rect">
              <a:avLst/>
            </a:prstGeom>
          </p:spPr>
        </p:pic>
        <p:pic>
          <p:nvPicPr>
            <p:cNvPr id="5127" name="Picture 5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8675" y="4693169"/>
              <a:ext cx="306530" cy="32266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6220" y="5326878"/>
              <a:ext cx="4007334" cy="56408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05695" y="5521088"/>
            <a:ext cx="873718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Intended uses specified in section 7.1</a:t>
            </a:r>
          </a:p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Classification &amp; Labelling specified in section 12.1, 12.2</a:t>
            </a:r>
          </a:p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Packaging specified in section </a:t>
            </a:r>
            <a:r>
              <a:rPr lang="en-GB" sz="1600" dirty="0" smtClean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12.3</a:t>
            </a:r>
            <a:endParaRPr lang="en-GB" sz="1600" dirty="0">
              <a:solidFill>
                <a:prstClr val="black"/>
              </a:solidFill>
              <a:latin typeface="Verdana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368086" y="562797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79178" y="5931281"/>
            <a:ext cx="256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/>
              <a:t>l</a:t>
            </a:r>
            <a:r>
              <a:rPr lang="en-GB" sz="1400" dirty="0" smtClean="0"/>
              <a:t>inked to a single product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353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288" y="999255"/>
            <a:ext cx="8064000" cy="540000"/>
          </a:xfrm>
        </p:spPr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generated active substance: all components reported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" y="2059229"/>
            <a:ext cx="5429885" cy="1400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655260">
            <a:off x="5828100" y="5489563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NEW Annex 2 to BSM coming soon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077072"/>
            <a:ext cx="4894073" cy="1840278"/>
          </a:xfrm>
          <a:prstGeom prst="rect">
            <a:avLst/>
          </a:prstGeom>
        </p:spPr>
      </p:pic>
      <p:sp>
        <p:nvSpPr>
          <p:cNvPr id="17" name="Bent-Up Arrow 16"/>
          <p:cNvSpPr/>
          <p:nvPr/>
        </p:nvSpPr>
        <p:spPr>
          <a:xfrm rot="5400000">
            <a:off x="-40845" y="3999344"/>
            <a:ext cx="2016224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4673086" y="4349669"/>
            <a:ext cx="1958166" cy="6960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288" y="1008100"/>
            <a:ext cx="8064000" cy="540000"/>
          </a:xfrm>
        </p:spPr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generated active substance: all concentrations reported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69" y="2157901"/>
            <a:ext cx="3047619" cy="8380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1644" y="2322392"/>
            <a:ext cx="4132369" cy="25443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063974" y="3353897"/>
            <a:ext cx="4547914" cy="26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420" y="980226"/>
            <a:ext cx="8064000" cy="540000"/>
          </a:xfrm>
        </p:spPr>
        <p:txBody>
          <a:bodyPr/>
          <a:lstStyle/>
          <a:p>
            <a:r>
              <a:rPr lang="en-US" i="1" dirty="0"/>
              <a:t>In situ </a:t>
            </a:r>
            <a:r>
              <a:rPr lang="en-US" dirty="0"/>
              <a:t>generated active </a:t>
            </a:r>
            <a:r>
              <a:rPr lang="en-US" dirty="0" smtClean="0"/>
              <a:t>substance: all reaction pathways described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7336" y="2176555"/>
            <a:ext cx="6115045" cy="182850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1616" y="4293096"/>
            <a:ext cx="6120765" cy="1684020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6899947" y="2848163"/>
            <a:ext cx="1704341" cy="485291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 baseline="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substance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911820" y="4892460"/>
            <a:ext cx="1248761" cy="485291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 baseline="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mixture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5430" y="1405754"/>
            <a:ext cx="8311592" cy="1015367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3000" b="1" dirty="0">
                <a:ea typeface="+mn-ea"/>
              </a:rPr>
              <a:t>Filtering the content of a dossier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09" y="2421121"/>
            <a:ext cx="8040647" cy="2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" y="1196752"/>
            <a:ext cx="4031515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3000" b="1" dirty="0" smtClean="0">
                <a:ea typeface="+mn-ea"/>
              </a:rPr>
              <a:t>Printing a </a:t>
            </a:r>
            <a:r>
              <a:rPr lang="en-GB" sz="3000" b="1" dirty="0">
                <a:ea typeface="+mn-ea"/>
              </a:rPr>
              <a:t>dossier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3665818" cy="2961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965" y="1773199"/>
            <a:ext cx="3582517" cy="223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76" y="4438324"/>
            <a:ext cx="3306636" cy="17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260648"/>
            <a:ext cx="4751341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2999" b="1" dirty="0" smtClean="0"/>
              <a:t>Printing an </a:t>
            </a:r>
            <a:r>
              <a:rPr lang="en-GB" sz="2999" b="1" dirty="0"/>
              <a:t>endpoint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9" y="2492896"/>
            <a:ext cx="3570602" cy="2818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214917"/>
            <a:ext cx="2944727" cy="188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140968"/>
            <a:ext cx="3241484" cy="33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297821"/>
            <a:ext cx="5616624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2999" b="1" dirty="0"/>
              <a:t>Copying a IUCLID document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2664296" cy="172819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484784"/>
            <a:ext cx="4250812" cy="15841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60056" y="4361432"/>
            <a:ext cx="2839228" cy="177513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23527" y="4282574"/>
            <a:ext cx="3384376" cy="1584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5856" y="2132856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5947622" y="3540858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3275856" y="4900324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1880" y="404664"/>
            <a:ext cx="5112408" cy="540000"/>
          </a:xfrm>
        </p:spPr>
        <p:txBody>
          <a:bodyPr/>
          <a:lstStyle/>
          <a:p>
            <a:r>
              <a:rPr lang="en-GB" dirty="0" smtClean="0"/>
              <a:t>Exporting a dataset / dossier 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3779912" y="2276871"/>
            <a:ext cx="864096" cy="25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3" y="1124744"/>
            <a:ext cx="2786653" cy="2460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98" y="1824524"/>
            <a:ext cx="914286" cy="14095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87624" y="4293096"/>
            <a:ext cx="7701759" cy="2048788"/>
            <a:chOff x="1187624" y="4293096"/>
            <a:chExt cx="7701759" cy="2048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9193" y="4293096"/>
              <a:ext cx="3450190" cy="20487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4" y="5317490"/>
              <a:ext cx="2380952" cy="809524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endCxn id="7" idx="1"/>
            </p:cNvCxnSpPr>
            <p:nvPr/>
          </p:nvCxnSpPr>
          <p:spPr>
            <a:xfrm flipV="1">
              <a:off x="3461916" y="5317490"/>
              <a:ext cx="1977277" cy="634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000" y="1092299"/>
            <a:ext cx="8352480" cy="540000"/>
          </a:xfrm>
        </p:spPr>
        <p:txBody>
          <a:bodyPr/>
          <a:lstStyle/>
          <a:p>
            <a:r>
              <a:rPr lang="en-GB" dirty="0"/>
              <a:t>Export in the previous version format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0000" y="1988840"/>
            <a:ext cx="4607624" cy="396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An option </a:t>
            </a:r>
            <a:r>
              <a:rPr lang="en-GB" sz="2000" dirty="0"/>
              <a:t>to export to the previous IUCLID 6 format ‘Export to previous major version’</a:t>
            </a:r>
          </a:p>
          <a:p>
            <a:endParaRPr lang="en-GB" sz="2000" dirty="0"/>
          </a:p>
          <a:p>
            <a:r>
              <a:rPr lang="en-GB" sz="1800" dirty="0" smtClean="0"/>
              <a:t>available </a:t>
            </a:r>
            <a:r>
              <a:rPr lang="en-GB" sz="1800" dirty="0"/>
              <a:t>for datasets and dossiers</a:t>
            </a:r>
          </a:p>
          <a:p>
            <a:endParaRPr lang="en-GB" sz="1800" dirty="0"/>
          </a:p>
          <a:p>
            <a:r>
              <a:rPr lang="en-GB" sz="1800" dirty="0" smtClean="0"/>
              <a:t>available </a:t>
            </a:r>
            <a:r>
              <a:rPr lang="en-GB" sz="1800" dirty="0"/>
              <a:t>for bulk export</a:t>
            </a:r>
          </a:p>
          <a:p>
            <a:endParaRPr lang="en-GB" sz="1800" dirty="0"/>
          </a:p>
          <a:p>
            <a:r>
              <a:rPr lang="en-GB" sz="1800" dirty="0" smtClean="0"/>
              <a:t>you </a:t>
            </a:r>
            <a:r>
              <a:rPr lang="en-GB" sz="1800" dirty="0"/>
              <a:t>can use this option when you need to exchange information with a user who is still using IUCLID 6 version 1.x</a:t>
            </a:r>
          </a:p>
          <a:p>
            <a:endParaRPr lang="en-GB" sz="2000" dirty="0"/>
          </a:p>
        </p:txBody>
      </p:sp>
      <p:pic>
        <p:nvPicPr>
          <p:cNvPr id="6" name="Picture 2" descr="C:\Users\u07125\AppData\Local\Temp\SNAGHTML5d277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204864"/>
            <a:ext cx="3528392" cy="2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655260">
            <a:off x="5143366" y="5394718"/>
            <a:ext cx="3283951" cy="63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v</a:t>
            </a:r>
            <a:r>
              <a:rPr lang="en-US" sz="1600" dirty="0" smtClean="0">
                <a:solidFill>
                  <a:schemeClr val="bg1"/>
                </a:solidFill>
              </a:rPr>
              <a:t>ideo tutorial coming soon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EUchemicals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30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Embedded help system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2060848"/>
            <a:ext cx="3960000" cy="3960000"/>
          </a:xfrm>
        </p:spPr>
        <p:txBody>
          <a:bodyPr/>
          <a:lstStyle/>
          <a:p>
            <a:r>
              <a:rPr lang="en-GB" dirty="0" smtClean="0"/>
              <a:t>Help system integrated in IUCLID itself</a:t>
            </a:r>
          </a:p>
          <a:p>
            <a:endParaRPr lang="en-GB" dirty="0" smtClean="0"/>
          </a:p>
          <a:p>
            <a:r>
              <a:rPr lang="en-GB" dirty="0" smtClean="0"/>
              <a:t>Dossier Submission Manuals included</a:t>
            </a:r>
          </a:p>
          <a:p>
            <a:endParaRPr lang="en-GB" dirty="0" smtClean="0"/>
          </a:p>
          <a:p>
            <a:r>
              <a:rPr lang="en-GB" dirty="0" smtClean="0"/>
              <a:t>Including the Biocides Submission Manual: how to use IUCLID under BPR</a:t>
            </a:r>
            <a:endParaRPr lang="en-GB" dirty="0"/>
          </a:p>
        </p:txBody>
      </p:sp>
      <p:sp>
        <p:nvSpPr>
          <p:cNvPr id="9" name="Tekstin paikkamerkki 5"/>
          <p:cNvSpPr txBox="1">
            <a:spLocks/>
          </p:cNvSpPr>
          <p:nvPr/>
        </p:nvSpPr>
        <p:spPr>
          <a:xfrm>
            <a:off x="-3060848" y="2636912"/>
            <a:ext cx="3228757" cy="2736146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endParaRPr lang="en-GB" sz="1600" dirty="0" smtClean="0">
              <a:solidFill>
                <a:prstClr val="black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455787" y="2564904"/>
            <a:ext cx="4580709" cy="31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647" y="528048"/>
            <a:ext cx="5919247" cy="647922"/>
          </a:xfrm>
          <a:prstGeom prst="rect">
            <a:avLst/>
          </a:prstGeom>
        </p:spPr>
        <p:txBody>
          <a:bodyPr lIns="91240" tIns="45634" rIns="91240" bIns="45634"/>
          <a:lstStyle/>
          <a:p>
            <a:pPr marL="719856" indent="-151987" algn="l" defTabSz="9123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en-GB" sz="2799" b="1" dirty="0" smtClean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Annotations</a:t>
            </a:r>
            <a:endParaRPr lang="en-GB" sz="2799" b="1" dirty="0">
              <a:solidFill>
                <a:srgbClr val="0046A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pPr/>
              <a:t>31</a:t>
            </a:fld>
            <a:endParaRPr lang="en-GB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3160384" y="1279235"/>
            <a:ext cx="4754607" cy="935355"/>
          </a:xfrm>
          <a:prstGeom prst="rect">
            <a:avLst/>
          </a:prstGeom>
        </p:spPr>
        <p:txBody>
          <a:bodyPr vert="horz" lIns="91338" tIns="45673" rIns="91338" bIns="45673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6" indent="-342516" defTabSz="913389" fontAlgn="auto">
              <a:spcAft>
                <a:spcPts val="0"/>
              </a:spcAft>
            </a:pPr>
            <a:r>
              <a:rPr lang="en-GB" sz="2400" dirty="0">
                <a:solidFill>
                  <a:sysClr val="windowText" lastClr="000000"/>
                </a:solidFill>
                <a:latin typeface="Calibri"/>
              </a:rPr>
              <a:t>Industry prepares the datasets for the substances, mixtures and biocidal product – </a:t>
            </a:r>
            <a:r>
              <a:rPr lang="en-GB" sz="2400" b="1" dirty="0">
                <a:solidFill>
                  <a:sysClr val="windowText" lastClr="000000"/>
                </a:solidFill>
                <a:latin typeface="Calibri"/>
              </a:rPr>
              <a:t>editable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162267" y="2421121"/>
            <a:ext cx="4754607" cy="1115600"/>
          </a:xfrm>
          <a:prstGeom prst="rect">
            <a:avLst/>
          </a:prstGeom>
        </p:spPr>
        <p:txBody>
          <a:bodyPr vert="horz" lIns="91338" tIns="45673" rIns="91338" bIns="4567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6" indent="-342516" defTabSz="913389" fontAlgn="auto">
              <a:lnSpc>
                <a:spcPct val="80000"/>
              </a:lnSpc>
              <a:spcAft>
                <a:spcPts val="0"/>
              </a:spcAft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Industry prepares the dossier to be submitted via R4BP to the ECHA database which can be accessed by MSCA – </a:t>
            </a:r>
            <a:r>
              <a:rPr lang="en-GB" sz="2200" b="1" dirty="0">
                <a:solidFill>
                  <a:sysClr val="windowText" lastClr="000000"/>
                </a:solidFill>
                <a:latin typeface="Calibri"/>
              </a:rPr>
              <a:t>read only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158029" y="3788957"/>
            <a:ext cx="4754607" cy="1115600"/>
          </a:xfrm>
          <a:prstGeom prst="rect">
            <a:avLst/>
          </a:prstGeom>
        </p:spPr>
        <p:txBody>
          <a:bodyPr vert="horz" lIns="91338" tIns="45673" rIns="91338" bIns="4567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6" indent="-342516" defTabSz="913389" fontAlgn="auto">
              <a:lnSpc>
                <a:spcPct val="80000"/>
              </a:lnSpc>
              <a:spcAft>
                <a:spcPts val="0"/>
              </a:spcAft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MSCA reviews the dossier and comments on it using the annotations that will be sent to Industry – </a:t>
            </a:r>
            <a:r>
              <a:rPr lang="en-GB" sz="2200" b="1" dirty="0">
                <a:solidFill>
                  <a:sysClr val="windowText" lastClr="000000"/>
                </a:solidFill>
                <a:latin typeface="Calibri"/>
              </a:rPr>
              <a:t>editable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158029" y="5155999"/>
            <a:ext cx="5112234" cy="1115600"/>
          </a:xfrm>
          <a:prstGeom prst="rect">
            <a:avLst/>
          </a:prstGeom>
        </p:spPr>
        <p:txBody>
          <a:bodyPr vert="horz" lIns="91338" tIns="45673" rIns="91338" bIns="4567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6" indent="-342516" defTabSz="913389" fontAlgn="auto">
              <a:lnSpc>
                <a:spcPct val="80000"/>
              </a:lnSpc>
              <a:spcAft>
                <a:spcPts val="0"/>
              </a:spcAft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Industry receives the annotations from MSCA and based on them corrects the information in the datasets and creates new dossier to be sent to ECHA</a:t>
            </a:r>
            <a:endParaRPr lang="en-GB" sz="2200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3" y="5370954"/>
            <a:ext cx="459415" cy="5455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2" y="1385622"/>
            <a:ext cx="465421" cy="55268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9" y="5017660"/>
            <a:ext cx="898851" cy="8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99" y="1040172"/>
            <a:ext cx="898139" cy="8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3" y="2402285"/>
            <a:ext cx="677950" cy="8050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97" y="5111444"/>
            <a:ext cx="677950" cy="80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522" y="3748618"/>
            <a:ext cx="771250" cy="8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5" y="1127955"/>
            <a:ext cx="6877723" cy="647922"/>
          </a:xfrm>
          <a:prstGeom prst="rect">
            <a:avLst/>
          </a:prstGeom>
        </p:spPr>
        <p:txBody>
          <a:bodyPr lIns="91240" tIns="45634" rIns="91240" bIns="45634"/>
          <a:lstStyle/>
          <a:p>
            <a:pPr marL="719856" indent="-151987" algn="l" defTabSz="9123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en-GB" sz="2799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Why annotations?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pPr/>
              <a:t>32</a:t>
            </a:fld>
            <a:endParaRPr lang="en-GB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31207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23266" y="1976644"/>
            <a:ext cx="4861108" cy="3201730"/>
          </a:xfrm>
          <a:prstGeom prst="rect">
            <a:avLst/>
          </a:prstGeom>
        </p:spPr>
        <p:txBody>
          <a:bodyPr vert="horz" lIns="91338" tIns="45673" rIns="91338" bIns="4567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6" indent="-342516" defTabSz="913389" fontAlgn="auto">
              <a:spcAft>
                <a:spcPts val="0"/>
              </a:spcAft>
            </a:pPr>
            <a:r>
              <a:rPr lang="en-GB" sz="2400" dirty="0">
                <a:solidFill>
                  <a:sysClr val="windowText" lastClr="000000"/>
                </a:solidFill>
                <a:latin typeface="Calibri"/>
              </a:rPr>
              <a:t>All comments and assessment related to one substance/product in one place</a:t>
            </a:r>
          </a:p>
          <a:p>
            <a:pPr marL="342516" indent="-342516" defTabSz="913389" fontAlgn="auto">
              <a:spcAft>
                <a:spcPts val="0"/>
              </a:spcAft>
            </a:pPr>
            <a:r>
              <a:rPr lang="pl-PL" sz="2400" dirty="0">
                <a:solidFill>
                  <a:sysClr val="windowText" lastClr="000000"/>
                </a:solidFill>
                <a:latin typeface="Calibri"/>
              </a:rPr>
              <a:t>Easy dialogue with the Applicant</a:t>
            </a:r>
            <a:endParaRPr lang="en-GB" sz="2400" dirty="0">
              <a:solidFill>
                <a:sysClr val="windowText" lastClr="000000"/>
              </a:solidFill>
              <a:latin typeface="Calibri"/>
            </a:endParaRPr>
          </a:p>
          <a:p>
            <a:pPr marL="342516" indent="-342516" defTabSz="913389" fontAlgn="auto">
              <a:spcAft>
                <a:spcPts val="0"/>
              </a:spcAft>
            </a:pPr>
            <a:r>
              <a:rPr lang="en-GB" sz="2400" dirty="0">
                <a:solidFill>
                  <a:sysClr val="windowText" lastClr="000000"/>
                </a:solidFill>
                <a:latin typeface="Calibri"/>
              </a:rPr>
              <a:t>Possibility to share experience with other Competent Authorities</a:t>
            </a:r>
            <a:endParaRPr lang="pl-PL" sz="24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95" y="2420888"/>
            <a:ext cx="1236201" cy="14040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1547664" y="5223379"/>
            <a:ext cx="6552727" cy="878311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457109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Arial" charset="0"/>
              </a:rPr>
              <a:t>Annotations exported from IUCLID are in  .i6z format.  You need to change their formats to .7z or .zip files, accepted by R4BP 3.</a:t>
            </a:r>
            <a:endParaRPr lang="en-GB" sz="16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1155" y="1010617"/>
            <a:ext cx="8064000" cy="540000"/>
          </a:xfrm>
        </p:spPr>
        <p:txBody>
          <a:bodyPr/>
          <a:lstStyle/>
          <a:p>
            <a:r>
              <a:rPr lang="en-GB" dirty="0" smtClean="0"/>
              <a:t>Report generator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700808"/>
            <a:ext cx="5760192" cy="728920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34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1290" y="250988"/>
            <a:ext cx="5779182" cy="540000"/>
          </a:xfrm>
        </p:spPr>
        <p:txBody>
          <a:bodyPr/>
          <a:lstStyle/>
          <a:p>
            <a:r>
              <a:rPr lang="en-GB" dirty="0" smtClean="0"/>
              <a:t>IUCLID Report generator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20655260">
            <a:off x="5161143" y="5018151"/>
            <a:ext cx="3242199" cy="707886"/>
          </a:xfrm>
          <a:prstGeom prst="rect">
            <a:avLst/>
          </a:prstGeom>
          <a:solidFill>
            <a:srgbClr val="EE901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iuclid6.echa.europa.eu/reports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084644"/>
            <a:ext cx="2028571" cy="5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" y="1789102"/>
            <a:ext cx="3816425" cy="3276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367" y="1789102"/>
            <a:ext cx="4256258" cy="17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35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40" y="955000"/>
            <a:ext cx="8064000" cy="576064"/>
          </a:xfrm>
        </p:spPr>
        <p:txBody>
          <a:bodyPr/>
          <a:lstStyle/>
          <a:p>
            <a:r>
              <a:rPr lang="en-GB" dirty="0" smtClean="0"/>
              <a:t>Summary of product characteristics (SPC) report (1)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40" y="2111502"/>
            <a:ext cx="7848424" cy="2664296"/>
          </a:xfrm>
        </p:spPr>
        <p:txBody>
          <a:bodyPr/>
          <a:lstStyle/>
          <a:p>
            <a:r>
              <a:rPr lang="en-GB" sz="2200" dirty="0" smtClean="0"/>
              <a:t>Main purpose: extraction of the IUCLID data that are relevant for the Summary of Product Characteristics (SPC) </a:t>
            </a:r>
          </a:p>
          <a:p>
            <a:r>
              <a:rPr lang="en-GB" sz="2200" dirty="0" smtClean="0"/>
              <a:t>Relevant for a single biocidal product</a:t>
            </a:r>
          </a:p>
          <a:p>
            <a:r>
              <a:rPr lang="en-GB" sz="2200" dirty="0" smtClean="0"/>
              <a:t>Generates an XML file compatible with the SPC Editor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9592" y="4659258"/>
            <a:ext cx="5987577" cy="753742"/>
            <a:chOff x="518296" y="4607112"/>
            <a:chExt cx="5987577" cy="7537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96" y="4797152"/>
              <a:ext cx="2304257" cy="373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2676" y="4607112"/>
              <a:ext cx="1903197" cy="75374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22553" y="4983983"/>
              <a:ext cx="1146555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59" y="5356236"/>
            <a:ext cx="3225851" cy="11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954072"/>
            <a:ext cx="8064000" cy="576064"/>
          </a:xfrm>
        </p:spPr>
        <p:txBody>
          <a:bodyPr/>
          <a:lstStyle/>
          <a:p>
            <a:r>
              <a:rPr lang="en-GB" dirty="0"/>
              <a:t>Summary of product characteristics (SPC) </a:t>
            </a:r>
            <a:r>
              <a:rPr lang="en-GB" dirty="0" smtClean="0"/>
              <a:t>report (2)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1988840"/>
            <a:ext cx="7848424" cy="4104456"/>
          </a:xfrm>
        </p:spPr>
        <p:txBody>
          <a:bodyPr/>
          <a:lstStyle/>
          <a:p>
            <a:r>
              <a:rPr lang="en-GB" sz="2200" dirty="0" smtClean="0"/>
              <a:t>The generated file contains the following information:</a:t>
            </a:r>
          </a:p>
          <a:p>
            <a:pPr lvl="1"/>
            <a:r>
              <a:rPr lang="en-US" dirty="0"/>
              <a:t>Identity of the biocidal product</a:t>
            </a:r>
          </a:p>
          <a:p>
            <a:pPr lvl="1"/>
            <a:r>
              <a:rPr lang="en-US" dirty="0"/>
              <a:t>Product type, formulation type</a:t>
            </a:r>
          </a:p>
          <a:p>
            <a:pPr lvl="1"/>
            <a:r>
              <a:rPr lang="en-GB" dirty="0" smtClean="0"/>
              <a:t>Product composition</a:t>
            </a:r>
          </a:p>
          <a:p>
            <a:pPr lvl="1"/>
            <a:r>
              <a:rPr lang="en-GB" dirty="0" smtClean="0"/>
              <a:t>Authorized uses</a:t>
            </a:r>
          </a:p>
          <a:p>
            <a:pPr lvl="1"/>
            <a:r>
              <a:rPr lang="en-GB" dirty="0" smtClean="0"/>
              <a:t>Directions for use</a:t>
            </a:r>
          </a:p>
          <a:p>
            <a:pPr lvl="1"/>
            <a:r>
              <a:rPr lang="en-GB" dirty="0" smtClean="0"/>
              <a:t>Packaging</a:t>
            </a:r>
          </a:p>
          <a:p>
            <a:pPr lvl="1"/>
            <a:r>
              <a:rPr lang="en-GB" dirty="0" smtClean="0"/>
              <a:t>Measures to protect humans, animals and the environment</a:t>
            </a:r>
          </a:p>
          <a:p>
            <a:pPr lvl="1"/>
            <a:r>
              <a:rPr lang="en-GB" smtClean="0"/>
              <a:t>Labelling </a:t>
            </a:r>
            <a:r>
              <a:rPr lang="en-GB" dirty="0" smtClean="0"/>
              <a:t>information</a:t>
            </a:r>
          </a:p>
          <a:p>
            <a:pPr lvl="1"/>
            <a:r>
              <a:rPr lang="en-GB" dirty="0" smtClean="0"/>
              <a:t>Some administrative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022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288" y="1054443"/>
            <a:ext cx="8064000" cy="576064"/>
          </a:xfrm>
        </p:spPr>
        <p:txBody>
          <a:bodyPr/>
          <a:lstStyle/>
          <a:p>
            <a:r>
              <a:rPr lang="en-GB" dirty="0" smtClean="0"/>
              <a:t>Literature References Report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95536" y="1652583"/>
            <a:ext cx="8568952" cy="2640513"/>
          </a:xfrm>
        </p:spPr>
        <p:txBody>
          <a:bodyPr/>
          <a:lstStyle/>
          <a:p>
            <a:r>
              <a:rPr lang="en-GB" sz="2000" dirty="0"/>
              <a:t>Main purpose: extraction of all literature references included in a dossier (in all its components) </a:t>
            </a:r>
          </a:p>
          <a:p>
            <a:r>
              <a:rPr lang="en-GB" sz="2000" dirty="0"/>
              <a:t>Relevant for datasets and both types of BPR dossiers</a:t>
            </a:r>
          </a:p>
          <a:p>
            <a:r>
              <a:rPr lang="en-GB" sz="2000" dirty="0"/>
              <a:t>Generates an RTF file</a:t>
            </a:r>
          </a:p>
          <a:p>
            <a:r>
              <a:rPr lang="en-US" sz="2000" dirty="0"/>
              <a:t>Gives a reference to IUCLID section number and name, and to BPR Annex II/III requirements</a:t>
            </a:r>
          </a:p>
          <a:p>
            <a:r>
              <a:rPr lang="en-US" sz="2000" dirty="0"/>
              <a:t>Hyperlink included (IUCLID Production, server)</a:t>
            </a:r>
          </a:p>
        </p:txBody>
      </p:sp>
      <p:pic>
        <p:nvPicPr>
          <p:cNvPr id="6" name="Picture 2" descr="C:\Users\u10134\AppData\Local\Temp\SNAGHTML3671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9524"/>
            <a:ext cx="6496582" cy="21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38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23528" y="980728"/>
            <a:ext cx="8712968" cy="576064"/>
          </a:xfrm>
        </p:spPr>
        <p:txBody>
          <a:bodyPr/>
          <a:lstStyle/>
          <a:p>
            <a:r>
              <a:rPr lang="en-US" dirty="0" smtClean="0"/>
              <a:t>BPR – Confidentiality Report (BPR Article 66)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16520" y="1988840"/>
            <a:ext cx="8784976" cy="2952328"/>
          </a:xfrm>
        </p:spPr>
        <p:txBody>
          <a:bodyPr/>
          <a:lstStyle/>
          <a:p>
            <a:r>
              <a:rPr lang="en-GB" sz="2000" dirty="0"/>
              <a:t>Main purpose: extraction of all confidentiality claims from a dossier, so MSCA could decide on whether these claims can be accepted or not</a:t>
            </a:r>
          </a:p>
          <a:p>
            <a:r>
              <a:rPr lang="en-GB" sz="2000" dirty="0"/>
              <a:t>Relevant for both types of BPR dossiers</a:t>
            </a:r>
          </a:p>
          <a:p>
            <a:r>
              <a:rPr lang="en-GB" sz="2000" dirty="0"/>
              <a:t>Available file formats: RTF, PDF, CSV </a:t>
            </a:r>
            <a:r>
              <a:rPr lang="en-US" sz="2000" dirty="0"/>
              <a:t>(easily conversion to xls)</a:t>
            </a:r>
          </a:p>
          <a:p>
            <a:r>
              <a:rPr lang="en-GB" sz="2000" dirty="0"/>
              <a:t>Completed assessment can be sent to ECHA via the R4BP messaging system </a:t>
            </a:r>
            <a:r>
              <a:rPr lang="en-GB" sz="2000" dirty="0">
                <a:hlinkClick r:id="rId3"/>
              </a:rPr>
              <a:t>https://idp-authority.echa.europa.eu/idp/</a:t>
            </a:r>
            <a:endParaRPr lang="en-GB" sz="2000" dirty="0"/>
          </a:p>
          <a:p>
            <a:r>
              <a:rPr lang="en-US" sz="2000" dirty="0"/>
              <a:t>Hyperlink included (IUCLID Production, server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pic>
        <p:nvPicPr>
          <p:cNvPr id="6" name="Picture 2" descr="C:\Users\u10134\AppData\Local\Temp\SNAGHTML3cb6f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7438"/>
            <a:ext cx="5544616" cy="17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3520" y="1054630"/>
            <a:ext cx="8064000" cy="576064"/>
          </a:xfrm>
        </p:spPr>
        <p:txBody>
          <a:bodyPr/>
          <a:lstStyle/>
          <a:p>
            <a:r>
              <a:rPr lang="en-GB" dirty="0" smtClean="0"/>
              <a:t>List of attachments for BPR datasets and dossiers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15136" y="2120495"/>
            <a:ext cx="7971936" cy="2667320"/>
          </a:xfrm>
        </p:spPr>
        <p:txBody>
          <a:bodyPr/>
          <a:lstStyle/>
          <a:p>
            <a:r>
              <a:rPr lang="en-GB" sz="2000" dirty="0"/>
              <a:t>Main purpose: listing of all attachments included in a dossier (in all its components) </a:t>
            </a:r>
          </a:p>
          <a:p>
            <a:r>
              <a:rPr lang="en-GB" sz="2000" dirty="0"/>
              <a:t>Relevant for datasets and both types of BPR dossiers</a:t>
            </a:r>
          </a:p>
          <a:p>
            <a:r>
              <a:rPr lang="en-GB" sz="2000" dirty="0"/>
              <a:t>Available file formats: RTF, CSV </a:t>
            </a:r>
            <a:r>
              <a:rPr lang="en-US" sz="2000" dirty="0"/>
              <a:t>(easily conversion to xls)</a:t>
            </a:r>
          </a:p>
          <a:p>
            <a:r>
              <a:rPr lang="en-US" sz="2000" dirty="0"/>
              <a:t>Gives a reference to IUCLID section number and name, and to BPR Annex II/III requirements</a:t>
            </a:r>
          </a:p>
          <a:p>
            <a:r>
              <a:rPr lang="en-US" sz="2000" dirty="0"/>
              <a:t>Hyperlink included (IUCLID Production, server)</a:t>
            </a:r>
          </a:p>
        </p:txBody>
      </p:sp>
      <p:pic>
        <p:nvPicPr>
          <p:cNvPr id="3074" name="Picture 2" descr="C:\Users\u10134\AppData\Local\Temp\SNAGHTMLa534e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66541"/>
            <a:ext cx="3096344" cy="22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10134\AppData\Local\Temp\SNAGHTMLa5528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20" y="4699329"/>
            <a:ext cx="3682821" cy="1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Biocides IT tools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79648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86714"/>
            <a:ext cx="66607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03955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5A157"/>
                </a:solidFill>
              </a:rPr>
              <a:t>R4BP 3</a:t>
            </a:r>
            <a:endParaRPr lang="en-GB" dirty="0">
              <a:solidFill>
                <a:srgbClr val="45A15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7622"/>
            <a:ext cx="1993404" cy="797362"/>
          </a:xfrm>
          <a:prstGeom prst="rect">
            <a:avLst/>
          </a:prstGeom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8529"/>
            <a:ext cx="627789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8021" y="3861048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5A157"/>
                </a:solidFill>
              </a:rPr>
              <a:t>SPC Editor</a:t>
            </a:r>
            <a:endParaRPr lang="en-GB" dirty="0">
              <a:solidFill>
                <a:srgbClr val="45A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40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576064"/>
          </a:xfrm>
        </p:spPr>
        <p:txBody>
          <a:bodyPr/>
          <a:lstStyle/>
          <a:p>
            <a:r>
              <a:rPr lang="en-GB" dirty="0" smtClean="0"/>
              <a:t>How to generate report </a:t>
            </a:r>
          </a:p>
          <a:p>
            <a:r>
              <a:rPr lang="en-GB" dirty="0" smtClean="0"/>
              <a:t>starting from IUCLID home page (1)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93649"/>
            <a:ext cx="5040560" cy="33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41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064000" cy="576064"/>
          </a:xfrm>
        </p:spPr>
        <p:txBody>
          <a:bodyPr/>
          <a:lstStyle/>
          <a:p>
            <a:r>
              <a:rPr lang="en-GB" dirty="0" smtClean="0"/>
              <a:t>How to generate report </a:t>
            </a:r>
          </a:p>
          <a:p>
            <a:r>
              <a:rPr lang="en-GB" dirty="0" smtClean="0"/>
              <a:t>starting from IUCLID home page (2)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1560" y="2510242"/>
            <a:ext cx="8136744" cy="3421692"/>
            <a:chOff x="611560" y="2510242"/>
            <a:chExt cx="8136744" cy="34216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160" y="3906947"/>
              <a:ext cx="2736144" cy="2024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2510242"/>
              <a:ext cx="5000277" cy="342169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5292080" y="4077072"/>
              <a:ext cx="72008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42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064000" cy="576064"/>
          </a:xfrm>
        </p:spPr>
        <p:txBody>
          <a:bodyPr/>
          <a:lstStyle/>
          <a:p>
            <a:r>
              <a:rPr lang="en-GB" dirty="0" smtClean="0"/>
              <a:t>How to generate report </a:t>
            </a:r>
          </a:p>
          <a:p>
            <a:r>
              <a:rPr lang="en-GB" dirty="0" smtClean="0"/>
              <a:t>starting from IUCLID home page (3)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5543057" cy="41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43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064000" cy="576064"/>
          </a:xfrm>
        </p:spPr>
        <p:txBody>
          <a:bodyPr/>
          <a:lstStyle/>
          <a:p>
            <a:r>
              <a:rPr lang="en-GB" dirty="0" smtClean="0"/>
              <a:t>How to generate report </a:t>
            </a:r>
          </a:p>
          <a:p>
            <a:r>
              <a:rPr lang="en-GB" dirty="0" smtClean="0"/>
              <a:t>starting from IUCLID home page (4)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4550493" cy="3385691"/>
          </a:xfrm>
          <a:prstGeom prst="rect">
            <a:avLst/>
          </a:prstGeom>
        </p:spPr>
      </p:pic>
      <p:pic>
        <p:nvPicPr>
          <p:cNvPr id="2050" name="Picture 2" descr="C:\Users\u10134\AppData\Local\Temp\SNAGHTML5bf9a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264297" cy="22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44</a:t>
            </a:fld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540288" y="1086873"/>
            <a:ext cx="8064000" cy="576063"/>
          </a:xfrm>
        </p:spPr>
        <p:txBody>
          <a:bodyPr/>
          <a:lstStyle/>
          <a:p>
            <a:r>
              <a:rPr lang="en-GB" dirty="0" smtClean="0"/>
              <a:t>How to generate a report</a:t>
            </a:r>
          </a:p>
          <a:p>
            <a:r>
              <a:rPr lang="en-US" dirty="0"/>
              <a:t>s</a:t>
            </a:r>
            <a:r>
              <a:rPr lang="en-US" dirty="0" smtClean="0"/>
              <a:t>tarting from a dataset or dossier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0288" y="2636912"/>
            <a:ext cx="3816424" cy="38164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Select a </a:t>
            </a:r>
            <a:r>
              <a:rPr lang="en-GB" sz="2400" b="1" dirty="0" smtClean="0"/>
              <a:t>biocidal product</a:t>
            </a:r>
            <a:r>
              <a:rPr lang="en-GB" sz="2400" dirty="0" smtClean="0"/>
              <a:t> </a:t>
            </a:r>
            <a:r>
              <a:rPr lang="en-GB" sz="2400" b="1" dirty="0" smtClean="0"/>
              <a:t>dataset</a:t>
            </a:r>
            <a:r>
              <a:rPr lang="en-GB" sz="2400" dirty="0" smtClean="0"/>
              <a:t> or </a:t>
            </a:r>
            <a:r>
              <a:rPr lang="en-GB" sz="2400" b="1" dirty="0" smtClean="0"/>
              <a:t>dossier</a:t>
            </a:r>
            <a:r>
              <a:rPr lang="en-GB" sz="2400" dirty="0" smtClean="0"/>
              <a:t> in the Navigation Panel and click ‘Generate report…’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88" y="2636912"/>
            <a:ext cx="3895238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45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30629" y="1112591"/>
            <a:ext cx="8064000" cy="576064"/>
          </a:xfrm>
        </p:spPr>
        <p:txBody>
          <a:bodyPr/>
          <a:lstStyle/>
          <a:p>
            <a:r>
              <a:rPr lang="en-GB" sz="2999" dirty="0">
                <a:ea typeface="ＭＳ Ｐゴシック" charset="-128"/>
              </a:rPr>
              <a:t>IUCLID Report </a:t>
            </a:r>
            <a:r>
              <a:rPr lang="en-GB" sz="2999" dirty="0" smtClean="0">
                <a:ea typeface="ＭＳ Ｐゴシック" charset="-128"/>
              </a:rPr>
              <a:t>generator</a:t>
            </a:r>
            <a:endParaRPr lang="en-GB" sz="2999" dirty="0">
              <a:ea typeface="ＭＳ Ｐゴシック" charset="-128"/>
            </a:endParaRPr>
          </a:p>
          <a:p>
            <a:r>
              <a:rPr lang="en-GB" sz="2400" dirty="0" smtClean="0"/>
              <a:t>Create </a:t>
            </a:r>
            <a:r>
              <a:rPr lang="pl-PL" sz="2400" dirty="0"/>
              <a:t>your own report</a:t>
            </a:r>
            <a:r>
              <a:rPr lang="en-GB" sz="2400" dirty="0"/>
              <a:t>s</a:t>
            </a:r>
            <a:endParaRPr lang="pl-PL" sz="2400" dirty="0"/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4" y="2372136"/>
            <a:ext cx="6603112" cy="1701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01" y="4239296"/>
            <a:ext cx="7899256" cy="930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655260">
            <a:off x="5442866" y="5136908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iuclid6.echa.europa.eu/reports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Improvements in IUCLID 6.2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052736"/>
            <a:ext cx="8064000" cy="540000"/>
          </a:xfrm>
        </p:spPr>
        <p:txBody>
          <a:bodyPr/>
          <a:lstStyle/>
          <a:p>
            <a:r>
              <a:rPr lang="en-GB" dirty="0" smtClean="0"/>
              <a:t>Split of the IUCLID flags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395536" y="1700808"/>
            <a:ext cx="8640960" cy="3960000"/>
          </a:xfrm>
        </p:spPr>
        <p:txBody>
          <a:bodyPr/>
          <a:lstStyle/>
          <a:p>
            <a:r>
              <a:rPr lang="en-US" sz="2200" dirty="0"/>
              <a:t>Make the data protection association of Document fields to confidentiality fields explicit, instead of currently being </a:t>
            </a:r>
            <a:r>
              <a:rPr lang="en-US" sz="2200" dirty="0" smtClean="0"/>
              <a:t>implicit</a:t>
            </a:r>
          </a:p>
          <a:p>
            <a:r>
              <a:rPr lang="en-US" sz="2200" dirty="0" smtClean="0"/>
              <a:t>Each </a:t>
            </a:r>
            <a:r>
              <a:rPr lang="en-US" sz="2200" dirty="0"/>
              <a:t>document element (field, block, or even the document itself) is explicitly linked to the confidentiality </a:t>
            </a:r>
            <a:r>
              <a:rPr lang="en-US" sz="2200" dirty="0" smtClean="0"/>
              <a:t>fields</a:t>
            </a:r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data protection information </a:t>
            </a:r>
            <a:r>
              <a:rPr lang="en-US" sz="2200" dirty="0" smtClean="0"/>
              <a:t>is following these rules: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field of a document is protecting the </a:t>
            </a:r>
            <a:r>
              <a:rPr lang="en-US" dirty="0" smtClean="0"/>
              <a:t>document</a:t>
            </a:r>
            <a:endParaRPr lang="en-US" dirty="0"/>
          </a:p>
          <a:p>
            <a:pPr lvl="1"/>
            <a:r>
              <a:rPr lang="en-US" dirty="0"/>
              <a:t>otherwise the first field of a block is protecting the </a:t>
            </a:r>
            <a:r>
              <a:rPr lang="en-US" dirty="0" smtClean="0"/>
              <a:t>block</a:t>
            </a:r>
            <a:endParaRPr lang="en-US" dirty="0"/>
          </a:p>
          <a:p>
            <a:pPr lvl="1"/>
            <a:r>
              <a:rPr lang="en-US" dirty="0"/>
              <a:t>otherwise the confidentiality field protects the direct following </a:t>
            </a:r>
            <a:r>
              <a:rPr lang="en-US" dirty="0" smtClean="0"/>
              <a:t>field</a:t>
            </a:r>
            <a:endParaRPr lang="en-US" dirty="0"/>
          </a:p>
          <a:p>
            <a:pPr lvl="1"/>
            <a:r>
              <a:rPr lang="en-US" dirty="0"/>
              <a:t>otherwise there is no data </a:t>
            </a:r>
            <a:r>
              <a:rPr lang="en-US" dirty="0" smtClean="0"/>
              <a:t>protection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115156"/>
            <a:ext cx="8064000" cy="540000"/>
          </a:xfrm>
        </p:spPr>
        <p:txBody>
          <a:bodyPr/>
          <a:lstStyle/>
          <a:p>
            <a:r>
              <a:rPr lang="en-GB" dirty="0"/>
              <a:t>Split of the IUCLID </a:t>
            </a:r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2816"/>
            <a:ext cx="8114286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040891"/>
            <a:ext cx="8064000" cy="540000"/>
          </a:xfrm>
        </p:spPr>
        <p:txBody>
          <a:bodyPr/>
          <a:lstStyle/>
          <a:p>
            <a:r>
              <a:rPr lang="en-GB" dirty="0"/>
              <a:t>Split of the IUCLID </a:t>
            </a:r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5" y="1744105"/>
            <a:ext cx="8104762" cy="7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59" y="2903779"/>
            <a:ext cx="8095238" cy="15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6" y="4925314"/>
            <a:ext cx="8095238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IUCLID 6 and </a:t>
            </a:r>
            <a:r>
              <a:rPr lang="en-GB" dirty="0" smtClean="0"/>
              <a:t>R4BP3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61" y="2564904"/>
            <a:ext cx="6477000" cy="3057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69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1708" y="1058416"/>
            <a:ext cx="8064000" cy="540000"/>
          </a:xfrm>
        </p:spPr>
        <p:txBody>
          <a:bodyPr/>
          <a:lstStyle/>
          <a:p>
            <a:r>
              <a:rPr lang="en-GB" dirty="0" smtClean="0"/>
              <a:t>Print option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51708" y="1700213"/>
            <a:ext cx="3960000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New option added to print a record or a dataset without the fields marked confidential in IUCLID</a:t>
            </a:r>
            <a:endParaRPr lang="en-GB" sz="2400" dirty="0"/>
          </a:p>
        </p:txBody>
      </p:sp>
      <p:pic>
        <p:nvPicPr>
          <p:cNvPr id="3074" name="Picture 2" descr="C:\Users\u07125\AppData\Local\Temp\SNAGHTML5dd4e3a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202638"/>
            <a:ext cx="34750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08" y="4293096"/>
            <a:ext cx="7514617" cy="8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Method of application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0000" y="1988840"/>
            <a:ext cx="3960000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same updated pick list in sections: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pl-PL" sz="2200" dirty="0" smtClean="0"/>
              <a:t>6.1 Function and mode of control</a:t>
            </a:r>
            <a:endParaRPr lang="en-GB" sz="2200" dirty="0" smtClean="0"/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pl-PL" sz="2200" dirty="0" smtClean="0"/>
              <a:t>7.6 Method of application and description of this method</a:t>
            </a:r>
            <a:endParaRPr lang="en-GB" sz="2200" dirty="0" smtClean="0"/>
          </a:p>
          <a:p>
            <a:pPr lvl="1" indent="0">
              <a:buNone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Remarks field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195638" y="2132856"/>
            <a:ext cx="3408362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052736"/>
            <a:ext cx="8064000" cy="540000"/>
          </a:xfrm>
        </p:spPr>
        <p:txBody>
          <a:bodyPr/>
          <a:lstStyle/>
          <a:p>
            <a:r>
              <a:rPr lang="pl-PL" dirty="0" smtClean="0"/>
              <a:t>Product type</a:t>
            </a:r>
            <a:r>
              <a:rPr lang="en-GB" dirty="0" smtClean="0"/>
              <a:t> in section 6.1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40000" y="2132856"/>
            <a:ext cx="3815976" cy="3960000"/>
          </a:xfrm>
        </p:spPr>
        <p:txBody>
          <a:bodyPr/>
          <a:lstStyle/>
          <a:p>
            <a:r>
              <a:rPr lang="en-GB" dirty="0" smtClean="0"/>
              <a:t>Product type pick list </a:t>
            </a:r>
            <a:r>
              <a:rPr lang="en-GB" dirty="0"/>
              <a:t>in </a:t>
            </a:r>
            <a:r>
              <a:rPr lang="pl-PL" dirty="0" smtClean="0"/>
              <a:t>6.1 </a:t>
            </a:r>
            <a:r>
              <a:rPr lang="en-GB" dirty="0"/>
              <a:t>(</a:t>
            </a:r>
            <a:r>
              <a:rPr lang="pl-PL" dirty="0" smtClean="0"/>
              <a:t>Function </a:t>
            </a:r>
            <a:r>
              <a:rPr lang="pl-PL" dirty="0"/>
              <a:t>and </a:t>
            </a:r>
            <a:r>
              <a:rPr lang="pl-PL" dirty="0" smtClean="0"/>
              <a:t>mode </a:t>
            </a:r>
            <a:r>
              <a:rPr lang="pl-PL" dirty="0"/>
              <a:t>of </a:t>
            </a:r>
            <a:r>
              <a:rPr lang="pl-PL" dirty="0" smtClean="0"/>
              <a:t>control</a:t>
            </a:r>
            <a:r>
              <a:rPr lang="en-GB" dirty="0" smtClean="0"/>
              <a:t>) adapted to the requirements </a:t>
            </a:r>
            <a:br>
              <a:rPr lang="en-GB" dirty="0" smtClean="0"/>
            </a:br>
            <a:r>
              <a:rPr lang="en-GB" dirty="0" smtClean="0"/>
              <a:t>of the BPR</a:t>
            </a:r>
          </a:p>
          <a:p>
            <a:endParaRPr lang="en-GB" dirty="0" smtClean="0"/>
          </a:p>
          <a:p>
            <a:r>
              <a:rPr lang="en-GB" dirty="0" smtClean="0"/>
              <a:t>Relevant also for pesticides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-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28" y="2276872"/>
            <a:ext cx="4007872" cy="2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Material of packa</a:t>
            </a:r>
            <a:r>
              <a:rPr lang="en-GB" dirty="0" smtClean="0"/>
              <a:t>ging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2000" y="2276872"/>
            <a:ext cx="3960000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only option related to all kinds of plastic </a:t>
            </a:r>
            <a:r>
              <a:rPr lang="pl-PL" sz="2400" dirty="0" smtClean="0"/>
              <a:t>is now</a:t>
            </a:r>
            <a:r>
              <a:rPr lang="en-US" sz="2400" dirty="0" smtClean="0"/>
              <a:t> </a:t>
            </a:r>
            <a:r>
              <a:rPr lang="en-US" sz="2400" dirty="0"/>
              <a:t>‘plastic’ with an additional field for specify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04048" y="2420888"/>
            <a:ext cx="3722687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2580" y="1045664"/>
            <a:ext cx="8064000" cy="540000"/>
          </a:xfrm>
        </p:spPr>
        <p:txBody>
          <a:bodyPr/>
          <a:lstStyle/>
          <a:p>
            <a:r>
              <a:rPr lang="en-GB" dirty="0" smtClean="0"/>
              <a:t>Flammable liquids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42580" y="1700808"/>
            <a:ext cx="8064000" cy="3960000"/>
          </a:xfrm>
        </p:spPr>
        <p:txBody>
          <a:bodyPr/>
          <a:lstStyle/>
          <a:p>
            <a:r>
              <a:rPr lang="pl-PL" dirty="0" smtClean="0"/>
              <a:t>Flammable liquids </a:t>
            </a:r>
            <a:r>
              <a:rPr lang="en-GB" dirty="0" smtClean="0"/>
              <a:t>in section 4.6 </a:t>
            </a:r>
            <a:r>
              <a:rPr lang="pl-PL" dirty="0" smtClean="0"/>
              <a:t>with an </a:t>
            </a:r>
            <a:r>
              <a:rPr lang="en-GB" dirty="0" smtClean="0"/>
              <a:t>own template (in the past it was a reference section)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8" y="3356992"/>
            <a:ext cx="7465408" cy="25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763800"/>
            <a:ext cx="320795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142800"/>
            <a:ext cx="8064000" cy="540000"/>
          </a:xfrm>
        </p:spPr>
        <p:txBody>
          <a:bodyPr/>
          <a:lstStyle/>
          <a:p>
            <a:r>
              <a:rPr lang="en-GB" dirty="0" smtClean="0"/>
              <a:t>Terrestrial toxicity, initial tests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40000" y="1844824"/>
            <a:ext cx="8064000" cy="3960000"/>
          </a:xfrm>
        </p:spPr>
        <p:txBody>
          <a:bodyPr/>
          <a:lstStyle/>
          <a:p>
            <a:r>
              <a:rPr lang="en-GB" dirty="0" smtClean="0"/>
              <a:t>Endpoint summary available in all submission types:</a:t>
            </a:r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-"/>
            </a:pPr>
            <a:r>
              <a:rPr lang="en-GB" sz="1800" dirty="0" smtClean="0"/>
              <a:t>9.2 – all substances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1800" dirty="0" smtClean="0"/>
              <a:t>9.2.2 – biocidal product, representative product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1800" dirty="0" smtClean="0"/>
              <a:t>9.1.2 </a:t>
            </a:r>
            <a:r>
              <a:rPr lang="en-GB" sz="1800" dirty="0"/>
              <a:t>– </a:t>
            </a:r>
            <a:r>
              <a:rPr lang="en-GB" sz="1800" dirty="0" smtClean="0"/>
              <a:t>basic information (mixture)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357233"/>
            <a:ext cx="5813969" cy="14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476" y="1053042"/>
            <a:ext cx="8064000" cy="540000"/>
          </a:xfrm>
        </p:spPr>
        <p:txBody>
          <a:bodyPr/>
          <a:lstStyle/>
          <a:p>
            <a:r>
              <a:rPr lang="en-GB" dirty="0" smtClean="0"/>
              <a:t>Readability of tables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14476" y="1772816"/>
            <a:ext cx="8064000" cy="3960000"/>
          </a:xfrm>
        </p:spPr>
        <p:txBody>
          <a:bodyPr/>
          <a:lstStyle/>
          <a:p>
            <a:r>
              <a:rPr lang="en-US" dirty="0"/>
              <a:t>The height of the tables </a:t>
            </a:r>
            <a:r>
              <a:rPr lang="en-US" dirty="0" smtClean="0"/>
              <a:t>increased </a:t>
            </a:r>
            <a:r>
              <a:rPr lang="en-US" dirty="0"/>
              <a:t>so that the minimum number of rows displayed </a:t>
            </a:r>
            <a:r>
              <a:rPr lang="en-US" dirty="0" smtClean="0"/>
              <a:t>increases </a:t>
            </a:r>
            <a:r>
              <a:rPr lang="en-US" dirty="0"/>
              <a:t>to four even when each row is taking three lines.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64310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IUCLID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539552" y="980728"/>
            <a:ext cx="8064000" cy="540000"/>
          </a:xfrm>
        </p:spPr>
        <p:txBody>
          <a:bodyPr/>
          <a:lstStyle/>
          <a:p>
            <a:r>
              <a:rPr lang="en-GB" dirty="0" smtClean="0"/>
              <a:t>IUCLID Cloud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b="0" dirty="0" smtClean="0">
              <a:solidFill>
                <a:prstClr val="black"/>
              </a:solidFill>
              <a:latin typeface="Verdana"/>
            </a:endParaRPr>
          </a:p>
          <a:p>
            <a:endParaRPr lang="en-GB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 baseline="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services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IUCLID Cloud for SMEs: aimed for SMEs, and their consultants, to prepare registration dossiers for REACH 2018 deadline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IUCLID Trial: available for everybody to try the service and to use as a training environment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using your ECHA account</a:t>
            </a:r>
          </a:p>
          <a:p>
            <a:endParaRPr lang="en-GB" sz="2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2018 registration deadline ECHA will assess the use and the cost of the Cloud and assess whether to extend the services to other user groups</a:t>
            </a:r>
            <a:endParaRPr lang="en-GB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966136"/>
            <a:ext cx="2232248" cy="540000"/>
          </a:xfrm>
        </p:spPr>
        <p:txBody>
          <a:bodyPr/>
          <a:lstStyle/>
          <a:p>
            <a:r>
              <a:rPr lang="en-GB" dirty="0" smtClean="0"/>
              <a:t>Benefits 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3621134" y="2497663"/>
            <a:ext cx="2693193" cy="2222087"/>
          </a:xfrm>
          <a:custGeom>
            <a:avLst/>
            <a:gdLst>
              <a:gd name="connsiteX0" fmla="*/ 0 w 2550170"/>
              <a:gd name="connsiteY0" fmla="*/ 1103000 h 2206000"/>
              <a:gd name="connsiteX1" fmla="*/ 630254 w 2550170"/>
              <a:gd name="connsiteY1" fmla="*/ 1 h 2206000"/>
              <a:gd name="connsiteX2" fmla="*/ 1919916 w 2550170"/>
              <a:gd name="connsiteY2" fmla="*/ 1 h 2206000"/>
              <a:gd name="connsiteX3" fmla="*/ 2550170 w 2550170"/>
              <a:gd name="connsiteY3" fmla="*/ 1103000 h 2206000"/>
              <a:gd name="connsiteX4" fmla="*/ 1919916 w 2550170"/>
              <a:gd name="connsiteY4" fmla="*/ 2205999 h 2206000"/>
              <a:gd name="connsiteX5" fmla="*/ 630254 w 2550170"/>
              <a:gd name="connsiteY5" fmla="*/ 2205999 h 2206000"/>
              <a:gd name="connsiteX6" fmla="*/ 0 w 2550170"/>
              <a:gd name="connsiteY6" fmla="*/ 1103000 h 22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170" h="2206000">
                <a:moveTo>
                  <a:pt x="0" y="1103000"/>
                </a:moveTo>
                <a:lnTo>
                  <a:pt x="630254" y="1"/>
                </a:lnTo>
                <a:lnTo>
                  <a:pt x="1919916" y="1"/>
                </a:lnTo>
                <a:lnTo>
                  <a:pt x="2550170" y="1103000"/>
                </a:lnTo>
                <a:lnTo>
                  <a:pt x="1919916" y="2205999"/>
                </a:lnTo>
                <a:lnTo>
                  <a:pt x="630254" y="2205999"/>
                </a:lnTo>
                <a:lnTo>
                  <a:pt x="0" y="110300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459" tIns="388425" rIns="445459" bIns="388425" numCol="1" spcCol="1270" anchor="ctr" anchorCtr="0">
            <a:noAutofit/>
          </a:bodyPr>
          <a:lstStyle/>
          <a:p>
            <a:pPr algn="ctr" defTabSz="8001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GB" sz="1800" b="1" dirty="0" smtClean="0">
                <a:solidFill>
                  <a:prstClr val="white"/>
                </a:solidFill>
              </a:rPr>
              <a:t> </a:t>
            </a:r>
            <a:endParaRPr lang="en-GB" sz="1800" b="1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69217" y="476672"/>
            <a:ext cx="2454507" cy="1821147"/>
            <a:chOff x="3531525" y="188640"/>
            <a:chExt cx="2324160" cy="1807963"/>
          </a:xfrm>
          <a:solidFill>
            <a:srgbClr val="3366FF"/>
          </a:solidFill>
        </p:grpSpPr>
        <p:sp>
          <p:nvSpPr>
            <p:cNvPr id="7" name="Hexagon 6"/>
            <p:cNvSpPr/>
            <p:nvPr/>
          </p:nvSpPr>
          <p:spPr>
            <a:xfrm>
              <a:off x="4893514" y="1139577"/>
              <a:ext cx="962171" cy="82903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531525" y="188640"/>
              <a:ext cx="2089846" cy="1807963"/>
            </a:xfrm>
            <a:custGeom>
              <a:avLst/>
              <a:gdLst>
                <a:gd name="connsiteX0" fmla="*/ 0 w 2089846"/>
                <a:gd name="connsiteY0" fmla="*/ 903982 h 1807963"/>
                <a:gd name="connsiteX1" fmla="*/ 516535 w 2089846"/>
                <a:gd name="connsiteY1" fmla="*/ 0 h 1807963"/>
                <a:gd name="connsiteX2" fmla="*/ 1573311 w 2089846"/>
                <a:gd name="connsiteY2" fmla="*/ 0 h 1807963"/>
                <a:gd name="connsiteX3" fmla="*/ 2089846 w 2089846"/>
                <a:gd name="connsiteY3" fmla="*/ 903982 h 1807963"/>
                <a:gd name="connsiteX4" fmla="*/ 1573311 w 2089846"/>
                <a:gd name="connsiteY4" fmla="*/ 1807963 h 1807963"/>
                <a:gd name="connsiteX5" fmla="*/ 516535 w 2089846"/>
                <a:gd name="connsiteY5" fmla="*/ 1807963 h 1807963"/>
                <a:gd name="connsiteX6" fmla="*/ 0 w 2089846"/>
                <a:gd name="connsiteY6" fmla="*/ 903982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46" h="1807963">
                  <a:moveTo>
                    <a:pt x="0" y="903982"/>
                  </a:moveTo>
                  <a:lnTo>
                    <a:pt x="516535" y="0"/>
                  </a:lnTo>
                  <a:lnTo>
                    <a:pt x="1573311" y="0"/>
                  </a:lnTo>
                  <a:lnTo>
                    <a:pt x="2089846" y="903982"/>
                  </a:lnTo>
                  <a:lnTo>
                    <a:pt x="1573311" y="1807963"/>
                  </a:lnTo>
                  <a:lnTo>
                    <a:pt x="516535" y="1807963"/>
                  </a:lnTo>
                  <a:lnTo>
                    <a:pt x="0" y="90398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72" tIns="314858" rIns="361572" bIns="314858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Always work on the latest version of the application 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93340" y="1596799"/>
            <a:ext cx="2207052" cy="2233990"/>
            <a:chOff x="5448157" y="1300658"/>
            <a:chExt cx="2089846" cy="2217817"/>
          </a:xfrm>
        </p:grpSpPr>
        <p:sp>
          <p:nvSpPr>
            <p:cNvPr id="10" name="Hexagon 9"/>
            <p:cNvSpPr/>
            <p:nvPr/>
          </p:nvSpPr>
          <p:spPr>
            <a:xfrm>
              <a:off x="6016444" y="2689437"/>
              <a:ext cx="962171" cy="82903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448157" y="1300658"/>
              <a:ext cx="2089846" cy="1807963"/>
            </a:xfrm>
            <a:custGeom>
              <a:avLst/>
              <a:gdLst>
                <a:gd name="connsiteX0" fmla="*/ 0 w 2089846"/>
                <a:gd name="connsiteY0" fmla="*/ 903982 h 1807963"/>
                <a:gd name="connsiteX1" fmla="*/ 516535 w 2089846"/>
                <a:gd name="connsiteY1" fmla="*/ 0 h 1807963"/>
                <a:gd name="connsiteX2" fmla="*/ 1573311 w 2089846"/>
                <a:gd name="connsiteY2" fmla="*/ 0 h 1807963"/>
                <a:gd name="connsiteX3" fmla="*/ 2089846 w 2089846"/>
                <a:gd name="connsiteY3" fmla="*/ 903982 h 1807963"/>
                <a:gd name="connsiteX4" fmla="*/ 1573311 w 2089846"/>
                <a:gd name="connsiteY4" fmla="*/ 1807963 h 1807963"/>
                <a:gd name="connsiteX5" fmla="*/ 516535 w 2089846"/>
                <a:gd name="connsiteY5" fmla="*/ 1807963 h 1807963"/>
                <a:gd name="connsiteX6" fmla="*/ 0 w 2089846"/>
                <a:gd name="connsiteY6" fmla="*/ 903982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46" h="1807963">
                  <a:moveTo>
                    <a:pt x="0" y="903982"/>
                  </a:moveTo>
                  <a:lnTo>
                    <a:pt x="516535" y="0"/>
                  </a:lnTo>
                  <a:lnTo>
                    <a:pt x="1573311" y="0"/>
                  </a:lnTo>
                  <a:lnTo>
                    <a:pt x="2089846" y="903982"/>
                  </a:lnTo>
                  <a:lnTo>
                    <a:pt x="1573311" y="1807963"/>
                  </a:lnTo>
                  <a:lnTo>
                    <a:pt x="516535" y="1807963"/>
                  </a:lnTo>
                  <a:lnTo>
                    <a:pt x="0" y="903982"/>
                  </a:lnTo>
                  <a:close/>
                </a:path>
              </a:pathLst>
            </a:custGeom>
            <a:solidFill>
              <a:srgbClr val="3366FF">
                <a:alpha val="82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72" tIns="314858" rIns="361572" bIns="314858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Reduced risks of data loss (backups managed by ECHA)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9691" y="3798840"/>
            <a:ext cx="2430701" cy="1821147"/>
            <a:chOff x="5236385" y="3486757"/>
            <a:chExt cx="2301618" cy="1807963"/>
          </a:xfrm>
        </p:grpSpPr>
        <p:sp>
          <p:nvSpPr>
            <p:cNvPr id="13" name="Hexagon 12"/>
            <p:cNvSpPr/>
            <p:nvPr/>
          </p:nvSpPr>
          <p:spPr>
            <a:xfrm>
              <a:off x="5236385" y="4438939"/>
              <a:ext cx="962171" cy="82903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448157" y="3486757"/>
              <a:ext cx="2089846" cy="1807963"/>
            </a:xfrm>
            <a:custGeom>
              <a:avLst/>
              <a:gdLst>
                <a:gd name="connsiteX0" fmla="*/ 0 w 2089846"/>
                <a:gd name="connsiteY0" fmla="*/ 903982 h 1807963"/>
                <a:gd name="connsiteX1" fmla="*/ 516535 w 2089846"/>
                <a:gd name="connsiteY1" fmla="*/ 0 h 1807963"/>
                <a:gd name="connsiteX2" fmla="*/ 1573311 w 2089846"/>
                <a:gd name="connsiteY2" fmla="*/ 0 h 1807963"/>
                <a:gd name="connsiteX3" fmla="*/ 2089846 w 2089846"/>
                <a:gd name="connsiteY3" fmla="*/ 903982 h 1807963"/>
                <a:gd name="connsiteX4" fmla="*/ 1573311 w 2089846"/>
                <a:gd name="connsiteY4" fmla="*/ 1807963 h 1807963"/>
                <a:gd name="connsiteX5" fmla="*/ 516535 w 2089846"/>
                <a:gd name="connsiteY5" fmla="*/ 1807963 h 1807963"/>
                <a:gd name="connsiteX6" fmla="*/ 0 w 2089846"/>
                <a:gd name="connsiteY6" fmla="*/ 903982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46" h="1807963">
                  <a:moveTo>
                    <a:pt x="0" y="903982"/>
                  </a:moveTo>
                  <a:lnTo>
                    <a:pt x="516535" y="0"/>
                  </a:lnTo>
                  <a:lnTo>
                    <a:pt x="1573311" y="0"/>
                  </a:lnTo>
                  <a:lnTo>
                    <a:pt x="2089846" y="903982"/>
                  </a:lnTo>
                  <a:lnTo>
                    <a:pt x="1573311" y="1807963"/>
                  </a:lnTo>
                  <a:lnTo>
                    <a:pt x="516535" y="1807963"/>
                  </a:lnTo>
                  <a:lnTo>
                    <a:pt x="0" y="903982"/>
                  </a:lnTo>
                  <a:close/>
                </a:path>
              </a:pathLst>
            </a:custGeom>
            <a:solidFill>
              <a:srgbClr val="3366FF">
                <a:alpha val="74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72" tIns="314858" rIns="361572" bIns="314858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Facilitate working anywhere (easier remote access) and delegation to consultants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26146" y="4920221"/>
            <a:ext cx="2450122" cy="1821147"/>
            <a:chOff x="3301363" y="4600019"/>
            <a:chExt cx="2320008" cy="1807963"/>
          </a:xfrm>
        </p:grpSpPr>
        <p:sp>
          <p:nvSpPr>
            <p:cNvPr id="16" name="Hexagon 15"/>
            <p:cNvSpPr/>
            <p:nvPr/>
          </p:nvSpPr>
          <p:spPr>
            <a:xfrm>
              <a:off x="3301363" y="4620543"/>
              <a:ext cx="962171" cy="82903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531525" y="4600019"/>
              <a:ext cx="2089846" cy="1807963"/>
            </a:xfrm>
            <a:custGeom>
              <a:avLst/>
              <a:gdLst>
                <a:gd name="connsiteX0" fmla="*/ 0 w 2089846"/>
                <a:gd name="connsiteY0" fmla="*/ 903982 h 1807963"/>
                <a:gd name="connsiteX1" fmla="*/ 516535 w 2089846"/>
                <a:gd name="connsiteY1" fmla="*/ 0 h 1807963"/>
                <a:gd name="connsiteX2" fmla="*/ 1573311 w 2089846"/>
                <a:gd name="connsiteY2" fmla="*/ 0 h 1807963"/>
                <a:gd name="connsiteX3" fmla="*/ 2089846 w 2089846"/>
                <a:gd name="connsiteY3" fmla="*/ 903982 h 1807963"/>
                <a:gd name="connsiteX4" fmla="*/ 1573311 w 2089846"/>
                <a:gd name="connsiteY4" fmla="*/ 1807963 h 1807963"/>
                <a:gd name="connsiteX5" fmla="*/ 516535 w 2089846"/>
                <a:gd name="connsiteY5" fmla="*/ 1807963 h 1807963"/>
                <a:gd name="connsiteX6" fmla="*/ 0 w 2089846"/>
                <a:gd name="connsiteY6" fmla="*/ 903982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46" h="1807963">
                  <a:moveTo>
                    <a:pt x="0" y="903982"/>
                  </a:moveTo>
                  <a:lnTo>
                    <a:pt x="516535" y="0"/>
                  </a:lnTo>
                  <a:lnTo>
                    <a:pt x="1573311" y="0"/>
                  </a:lnTo>
                  <a:lnTo>
                    <a:pt x="2089846" y="903982"/>
                  </a:lnTo>
                  <a:lnTo>
                    <a:pt x="1573311" y="1807963"/>
                  </a:lnTo>
                  <a:lnTo>
                    <a:pt x="516535" y="1807963"/>
                  </a:lnTo>
                  <a:lnTo>
                    <a:pt x="0" y="903982"/>
                  </a:lnTo>
                  <a:close/>
                </a:path>
              </a:pathLst>
            </a:custGeom>
            <a:solidFill>
              <a:srgbClr val="3366FF">
                <a:alpha val="66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4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72" tIns="314858" rIns="361572" bIns="314858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200" smtClean="0">
                  <a:solidFill>
                    <a:prstClr val="white"/>
                  </a:solidFill>
                </a:rPr>
                <a:t>Possibilities for better online support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35696" y="3380359"/>
            <a:ext cx="2207052" cy="2240882"/>
            <a:chOff x="1605995" y="3071305"/>
            <a:chExt cx="2089846" cy="2224659"/>
          </a:xfrm>
        </p:grpSpPr>
        <p:sp>
          <p:nvSpPr>
            <p:cNvPr id="19" name="Hexagon 18"/>
            <p:cNvSpPr/>
            <p:nvPr/>
          </p:nvSpPr>
          <p:spPr>
            <a:xfrm>
              <a:off x="2160044" y="3071305"/>
              <a:ext cx="962171" cy="82903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605995" y="3488001"/>
              <a:ext cx="2089846" cy="1807963"/>
            </a:xfrm>
            <a:custGeom>
              <a:avLst/>
              <a:gdLst>
                <a:gd name="connsiteX0" fmla="*/ 0 w 2089846"/>
                <a:gd name="connsiteY0" fmla="*/ 903982 h 1807963"/>
                <a:gd name="connsiteX1" fmla="*/ 516535 w 2089846"/>
                <a:gd name="connsiteY1" fmla="*/ 0 h 1807963"/>
                <a:gd name="connsiteX2" fmla="*/ 1573311 w 2089846"/>
                <a:gd name="connsiteY2" fmla="*/ 0 h 1807963"/>
                <a:gd name="connsiteX3" fmla="*/ 2089846 w 2089846"/>
                <a:gd name="connsiteY3" fmla="*/ 903982 h 1807963"/>
                <a:gd name="connsiteX4" fmla="*/ 1573311 w 2089846"/>
                <a:gd name="connsiteY4" fmla="*/ 1807963 h 1807963"/>
                <a:gd name="connsiteX5" fmla="*/ 516535 w 2089846"/>
                <a:gd name="connsiteY5" fmla="*/ 1807963 h 1807963"/>
                <a:gd name="connsiteX6" fmla="*/ 0 w 2089846"/>
                <a:gd name="connsiteY6" fmla="*/ 903982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46" h="1807963">
                  <a:moveTo>
                    <a:pt x="0" y="903982"/>
                  </a:moveTo>
                  <a:lnTo>
                    <a:pt x="516535" y="0"/>
                  </a:lnTo>
                  <a:lnTo>
                    <a:pt x="1573311" y="0"/>
                  </a:lnTo>
                  <a:lnTo>
                    <a:pt x="2089846" y="903982"/>
                  </a:lnTo>
                  <a:lnTo>
                    <a:pt x="1573311" y="1807963"/>
                  </a:lnTo>
                  <a:lnTo>
                    <a:pt x="516535" y="1807963"/>
                  </a:lnTo>
                  <a:lnTo>
                    <a:pt x="0" y="903982"/>
                  </a:lnTo>
                  <a:close/>
                </a:path>
              </a:pathLst>
            </a:custGeom>
            <a:solidFill>
              <a:srgbClr val="3366FF">
                <a:alpha val="5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72" tIns="314858" rIns="361572" bIns="314858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No cost for users managing installations and hardware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1835696" y="1603819"/>
            <a:ext cx="2207052" cy="1821147"/>
          </a:xfrm>
          <a:custGeom>
            <a:avLst/>
            <a:gdLst>
              <a:gd name="connsiteX0" fmla="*/ 0 w 2089846"/>
              <a:gd name="connsiteY0" fmla="*/ 903982 h 1807963"/>
              <a:gd name="connsiteX1" fmla="*/ 516535 w 2089846"/>
              <a:gd name="connsiteY1" fmla="*/ 0 h 1807963"/>
              <a:gd name="connsiteX2" fmla="*/ 1573311 w 2089846"/>
              <a:gd name="connsiteY2" fmla="*/ 0 h 1807963"/>
              <a:gd name="connsiteX3" fmla="*/ 2089846 w 2089846"/>
              <a:gd name="connsiteY3" fmla="*/ 903982 h 1807963"/>
              <a:gd name="connsiteX4" fmla="*/ 1573311 w 2089846"/>
              <a:gd name="connsiteY4" fmla="*/ 1807963 h 1807963"/>
              <a:gd name="connsiteX5" fmla="*/ 516535 w 2089846"/>
              <a:gd name="connsiteY5" fmla="*/ 1807963 h 1807963"/>
              <a:gd name="connsiteX6" fmla="*/ 0 w 2089846"/>
              <a:gd name="connsiteY6" fmla="*/ 903982 h 18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9846" h="1807963">
                <a:moveTo>
                  <a:pt x="0" y="903982"/>
                </a:moveTo>
                <a:lnTo>
                  <a:pt x="516535" y="0"/>
                </a:lnTo>
                <a:lnTo>
                  <a:pt x="1573311" y="0"/>
                </a:lnTo>
                <a:lnTo>
                  <a:pt x="2089846" y="903982"/>
                </a:lnTo>
                <a:lnTo>
                  <a:pt x="1573311" y="1807963"/>
                </a:lnTo>
                <a:lnTo>
                  <a:pt x="516535" y="1807963"/>
                </a:lnTo>
                <a:lnTo>
                  <a:pt x="0" y="903982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361572" tIns="314858" rIns="361572" bIns="314858" numCol="1" spcCol="1270" anchor="ctr" anchorCtr="0">
            <a:noAutofit/>
          </a:bodyPr>
          <a:lstStyle/>
          <a:p>
            <a:pPr algn="ctr" defTabSz="5334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sz="1200" dirty="0" smtClean="0">
                <a:solidFill>
                  <a:prstClr val="white"/>
                </a:solidFill>
              </a:rPr>
              <a:t>Data is more secure because of reduced number of local copies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942798"/>
            <a:ext cx="2198786" cy="13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6752"/>
            <a:ext cx="5966040" cy="48273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771800" y="246063"/>
            <a:ext cx="4284638" cy="4587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000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6 website</a:t>
            </a:r>
          </a:p>
        </p:txBody>
      </p:sp>
      <p:sp>
        <p:nvSpPr>
          <p:cNvPr id="6" name="TextBox 5"/>
          <p:cNvSpPr txBox="1"/>
          <p:nvPr/>
        </p:nvSpPr>
        <p:spPr>
          <a:xfrm rot="20655260">
            <a:off x="5442866" y="5290796"/>
            <a:ext cx="328395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142800"/>
            <a:ext cx="8064000" cy="540000"/>
          </a:xfrm>
        </p:spPr>
        <p:txBody>
          <a:bodyPr/>
          <a:lstStyle/>
          <a:p>
            <a:r>
              <a:rPr lang="en-GB" dirty="0" smtClean="0"/>
              <a:t>Improvements (under analysis)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40000" y="1844824"/>
            <a:ext cx="8064000" cy="4416276"/>
          </a:xfrm>
        </p:spPr>
        <p:txBody>
          <a:bodyPr/>
          <a:lstStyle/>
          <a:p>
            <a:r>
              <a:rPr lang="en-GB" dirty="0" smtClean="0"/>
              <a:t>Microorganisms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additional section dedicated to microorganisms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reuse </a:t>
            </a:r>
            <a:r>
              <a:rPr lang="en-US" sz="1800" dirty="0"/>
              <a:t>of some existing BPR endpoints for microorganisms </a:t>
            </a:r>
            <a:r>
              <a:rPr lang="en-US" sz="1800" dirty="0" smtClean="0"/>
              <a:t>(added options in the endpoint </a:t>
            </a:r>
            <a:r>
              <a:rPr lang="en-US" sz="1800" dirty="0"/>
              <a:t>picklists)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/>
              <a:t>“translation” document or a help </a:t>
            </a:r>
            <a:r>
              <a:rPr lang="en-US" sz="1800" dirty="0" smtClean="0"/>
              <a:t>text</a:t>
            </a:r>
          </a:p>
          <a:p>
            <a:pPr lvl="1">
              <a:buFont typeface="Arial" panose="020B0604020202020204" pitchFamily="34" charset="0"/>
              <a:buChar char="-"/>
            </a:pPr>
            <a:endParaRPr lang="en-US" sz="1800" dirty="0"/>
          </a:p>
          <a:p>
            <a:r>
              <a:rPr lang="en-GB" dirty="0" smtClean="0"/>
              <a:t>Test materials relevant for a biocidal product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Possibility to link a biocidal product composition (currently reference substance)</a:t>
            </a:r>
          </a:p>
          <a:p>
            <a:pPr lvl="1">
              <a:buFont typeface="Arial" panose="020B0604020202020204" pitchFamily="34" charset="0"/>
              <a:buChar char="-"/>
            </a:pPr>
            <a:endParaRPr lang="en-US" sz="1800" dirty="0" smtClean="0"/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Update of picklists: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‘Formulation type’ in sections 2.3 and 6.7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‘Type of method’ in section 3.5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786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61161" y="994315"/>
            <a:ext cx="8064000" cy="540000"/>
          </a:xfrm>
        </p:spPr>
        <p:txBody>
          <a:bodyPr/>
          <a:lstStyle/>
          <a:p>
            <a:r>
              <a:rPr lang="en-US" dirty="0" smtClean="0"/>
              <a:t>IUCLID 6 web interface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47044"/>
            <a:ext cx="7995251" cy="34182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25221" y="2181709"/>
            <a:ext cx="6899160" cy="1925575"/>
            <a:chOff x="2025221" y="1791457"/>
            <a:chExt cx="6899160" cy="1925575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025221" y="1973984"/>
              <a:ext cx="1616078" cy="591050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400" dirty="0" smtClean="0">
                  <a:solidFill>
                    <a:prstClr val="white"/>
                  </a:solidFill>
                </a:rPr>
                <a:t>Create new substances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>
              <a:off x="2833260" y="2565034"/>
              <a:ext cx="1812185" cy="7199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Snip Diagonal Corner Rectangle 9"/>
            <p:cNvSpPr/>
            <p:nvPr/>
          </p:nvSpPr>
          <p:spPr>
            <a:xfrm>
              <a:off x="7308303" y="2732816"/>
              <a:ext cx="1616078" cy="550927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400" dirty="0" smtClean="0">
                  <a:solidFill>
                    <a:prstClr val="white"/>
                  </a:solidFill>
                </a:rPr>
                <a:t>Import IUCLID data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092279" y="3370202"/>
              <a:ext cx="222358" cy="3468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Snip Diagonal Corner Rectangle 11"/>
            <p:cNvSpPr/>
            <p:nvPr/>
          </p:nvSpPr>
          <p:spPr>
            <a:xfrm>
              <a:off x="5107944" y="1791457"/>
              <a:ext cx="1616078" cy="591050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400" dirty="0" smtClean="0">
                  <a:solidFill>
                    <a:prstClr val="white"/>
                  </a:solidFill>
                </a:rPr>
                <a:t>Support functionalities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810434" y="1916832"/>
              <a:ext cx="193523" cy="2269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3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59507"/>
            <a:ext cx="6535723" cy="3285828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328044" y="5647031"/>
            <a:ext cx="2126604" cy="73429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dirty="0" smtClean="0">
                <a:solidFill>
                  <a:prstClr val="white"/>
                </a:solidFill>
              </a:rPr>
              <a:t>IUCLID Tree view and shortcuts to all sections</a:t>
            </a:r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27188" y="4859457"/>
            <a:ext cx="283580" cy="696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534" y="2190662"/>
            <a:ext cx="1637941" cy="984806"/>
          </a:xfrm>
          <a:prstGeom prst="rect">
            <a:avLst/>
          </a:prstGeom>
        </p:spPr>
      </p:pic>
      <p:sp>
        <p:nvSpPr>
          <p:cNvPr id="18" name="Snip Diagonal Corner Rectangle 17"/>
          <p:cNvSpPr/>
          <p:nvPr/>
        </p:nvSpPr>
        <p:spPr>
          <a:xfrm>
            <a:off x="3923928" y="1684847"/>
            <a:ext cx="1946474" cy="50581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dirty="0" smtClean="0">
                <a:solidFill>
                  <a:prstClr val="white"/>
                </a:solidFill>
              </a:rPr>
              <a:t>Open the document for editing</a:t>
            </a:r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00656" y="1987512"/>
            <a:ext cx="658713" cy="209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nip Diagonal Corner Rectangle 19"/>
          <p:cNvSpPr/>
          <p:nvPr/>
        </p:nvSpPr>
        <p:spPr>
          <a:xfrm>
            <a:off x="7020272" y="3527386"/>
            <a:ext cx="1944216" cy="80432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dirty="0" smtClean="0">
                <a:solidFill>
                  <a:prstClr val="white"/>
                </a:solidFill>
              </a:rPr>
              <a:t>Access to additional information and attachments</a:t>
            </a:r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524328" y="3035571"/>
            <a:ext cx="271027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131313" y="2007796"/>
            <a:ext cx="1195875" cy="54881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dirty="0" smtClean="0">
                <a:solidFill>
                  <a:prstClr val="white"/>
                </a:solidFill>
              </a:rPr>
              <a:t>Collapsible menu</a:t>
            </a:r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99592" y="2661535"/>
            <a:ext cx="360040" cy="374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61161" y="994315"/>
            <a:ext cx="8064000" cy="540000"/>
          </a:xfrm>
        </p:spPr>
        <p:txBody>
          <a:bodyPr/>
          <a:lstStyle/>
          <a:p>
            <a:r>
              <a:rPr lang="en-US" dirty="0" smtClean="0"/>
              <a:t>IUCLID 6 web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to find further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612" y="1020751"/>
            <a:ext cx="8358887" cy="791904"/>
          </a:xfrm>
          <a:prstGeom prst="rect">
            <a:avLst/>
          </a:prstGeom>
        </p:spPr>
        <p:txBody>
          <a:bodyPr lIns="91240" tIns="45634" rIns="91240" bIns="45634"/>
          <a:lstStyle/>
          <a:p>
            <a:pPr algn="l" defTabSz="912394">
              <a:spcBef>
                <a:spcPct val="20000"/>
              </a:spcBef>
            </a:pPr>
            <a:r>
              <a:rPr lang="en-GB" sz="3000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manuals and webinars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65</a:t>
            </a:fld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552" y="2277511"/>
            <a:ext cx="3527354" cy="1655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12" y="1686687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tx1"/>
                </a:solidFill>
                <a:hlinkClick r:id="rId5"/>
              </a:rPr>
              <a:t>https://iuclid6.echa.europa.eu/support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3" y="4649864"/>
            <a:ext cx="2602147" cy="1900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106309"/>
            <a:ext cx="583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tx1"/>
                </a:solidFill>
                <a:hlinkClick r:id="rId7"/>
              </a:rPr>
              <a:t>https://www.echa.europa.eu/web/guest/support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612" y="1020751"/>
            <a:ext cx="8358887" cy="791904"/>
          </a:xfrm>
          <a:prstGeom prst="rect">
            <a:avLst/>
          </a:prstGeom>
        </p:spPr>
        <p:txBody>
          <a:bodyPr lIns="91240" tIns="45634" rIns="91240" bIns="45634"/>
          <a:lstStyle/>
          <a:p>
            <a:pPr algn="l" defTabSz="912394">
              <a:spcBef>
                <a:spcPct val="20000"/>
              </a:spcBef>
            </a:pPr>
            <a:r>
              <a:rPr lang="en-GB" sz="3000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</a:t>
            </a:r>
            <a:r>
              <a:rPr lang="en-GB" sz="3000" b="1" dirty="0" smtClean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LinkedIn group</a:t>
            </a:r>
            <a:endParaRPr lang="en-GB" sz="3000" b="1" dirty="0">
              <a:solidFill>
                <a:srgbClr val="0046A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66</a:t>
            </a:fld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12" y="1686687"/>
            <a:ext cx="5380532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hlinkClick r:id="rId4"/>
              </a:rPr>
              <a:t>https://www.linkedin.com/groups/12043483</a:t>
            </a:r>
            <a:r>
              <a:rPr lang="en-GB" sz="1800" dirty="0"/>
              <a:t> </a:t>
            </a:r>
            <a:endParaRPr lang="en-GB" sz="1800" dirty="0" smtClean="0"/>
          </a:p>
          <a:p>
            <a:pPr marL="0" indent="0">
              <a:buNone/>
            </a:pPr>
            <a:endParaRPr lang="en-US" sz="1800" dirty="0"/>
          </a:p>
          <a:p>
            <a:pPr marL="285750" lvl="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Platform to exchange, discuss and provide feedback on the use of IUCLID and on future evolutions of the product</a:t>
            </a:r>
          </a:p>
          <a:p>
            <a:pPr marL="285750" lvl="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lvl="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Join now to be involved in the development of our database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84" y="2442712"/>
            <a:ext cx="3123363" cy="2221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26" y="5519278"/>
            <a:ext cx="3571429" cy="790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55260">
            <a:off x="3038010" y="5842994"/>
            <a:ext cx="325808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iuclid6.echa.europa.eu/home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7544" y="1484313"/>
            <a:ext cx="4679950" cy="52322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Thank you!</a:t>
            </a:r>
          </a:p>
        </p:txBody>
      </p:sp>
      <p:sp>
        <p:nvSpPr>
          <p:cNvPr id="89092" name="Tekstin paikkamerkki 6"/>
          <p:cNvSpPr>
            <a:spLocks noGrp="1"/>
          </p:cNvSpPr>
          <p:nvPr>
            <p:ph type="body" sz="quarter" idx="14"/>
          </p:nvPr>
        </p:nvSpPr>
        <p:spPr bwMode="white">
          <a:xfrm>
            <a:off x="539552" y="2133600"/>
            <a:ext cx="5544988" cy="574675"/>
          </a:xfrm>
        </p:spPr>
        <p:txBody>
          <a:bodyPr/>
          <a:lstStyle/>
          <a:p>
            <a:pPr eaLnBrk="1" hangingPunct="1"/>
            <a:r>
              <a:rPr lang="en-GB" altLang="en-US" sz="1800" dirty="0" smtClean="0">
                <a:ea typeface="ＭＳ Ｐゴシック" pitchFamily="34" charset="-128"/>
              </a:rPr>
              <a:t>Contact:</a:t>
            </a:r>
          </a:p>
          <a:p>
            <a:pPr eaLnBrk="1" hangingPunct="1"/>
            <a:r>
              <a:rPr lang="pl-PL" altLang="en-US" sz="1800" dirty="0" err="1" smtClean="0">
                <a:ea typeface="ＭＳ Ｐゴシック" pitchFamily="34" charset="-128"/>
              </a:rPr>
              <a:t>dorota</a:t>
            </a:r>
            <a:r>
              <a:rPr lang="en-GB" altLang="en-US" sz="1800" dirty="0" smtClean="0">
                <a:ea typeface="ＭＳ Ｐゴシック" pitchFamily="34" charset="-128"/>
              </a:rPr>
              <a:t>.</a:t>
            </a:r>
            <a:r>
              <a:rPr lang="pl-PL" altLang="en-US" sz="1800" dirty="0" err="1">
                <a:ea typeface="ＭＳ Ｐゴシック" pitchFamily="34" charset="-128"/>
              </a:rPr>
              <a:t>b</a:t>
            </a:r>
            <a:r>
              <a:rPr lang="pl-PL" altLang="en-US" sz="1800" dirty="0" err="1" smtClean="0">
                <a:ea typeface="ＭＳ Ｐゴシック" pitchFamily="34" charset="-128"/>
              </a:rPr>
              <a:t>urchard-sosnowska</a:t>
            </a:r>
            <a:r>
              <a:rPr lang="en-GB" altLang="en-US" sz="1800" dirty="0" smtClean="0">
                <a:ea typeface="ＭＳ Ｐゴシック" pitchFamily="34" charset="-128"/>
              </a:rPr>
              <a:t>@echa.europa.eu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Hands on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IUCLID 6 for biocides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 noProof="0" smtClean="0"/>
              <a:pPr/>
              <a:t>69</a:t>
            </a:fld>
            <a:endParaRPr lang="en-GB" sz="900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288" y="1052736"/>
            <a:ext cx="8064000" cy="720080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215804" y="1844824"/>
            <a:ext cx="8712968" cy="2402920"/>
          </a:xfrm>
        </p:spPr>
        <p:txBody>
          <a:bodyPr/>
          <a:lstStyle/>
          <a:p>
            <a:pPr lvl="0"/>
            <a:r>
              <a:rPr lang="en-GB" sz="2000" b="1" dirty="0"/>
              <a:t>PART 1:</a:t>
            </a:r>
            <a:r>
              <a:rPr lang="en-GB" sz="2000" dirty="0"/>
              <a:t> Launch IUCLID 6</a:t>
            </a:r>
          </a:p>
          <a:p>
            <a:pPr lvl="0"/>
            <a:r>
              <a:rPr lang="en-GB" sz="2000" b="1" dirty="0"/>
              <a:t>PART 2:</a:t>
            </a:r>
            <a:r>
              <a:rPr lang="en-GB" sz="2000" dirty="0"/>
              <a:t> Import a biocidal product dataset</a:t>
            </a:r>
          </a:p>
          <a:p>
            <a:pPr lvl="0"/>
            <a:r>
              <a:rPr lang="en-GB" sz="2000" b="1" dirty="0"/>
              <a:t>PART 3:</a:t>
            </a:r>
            <a:r>
              <a:rPr lang="en-GB" sz="2000" dirty="0"/>
              <a:t> Create a biocidal product authorisation dossier</a:t>
            </a:r>
          </a:p>
          <a:p>
            <a:pPr lvl="0"/>
            <a:r>
              <a:rPr lang="en-GB" sz="2000" b="1" dirty="0"/>
              <a:t>PART 4:</a:t>
            </a:r>
            <a:r>
              <a:rPr lang="en-GB" sz="2000" dirty="0"/>
              <a:t> Edit the product dataset and update the dossier</a:t>
            </a:r>
          </a:p>
          <a:p>
            <a:r>
              <a:rPr lang="en-GB" sz="2000" b="1" dirty="0"/>
              <a:t>PART 5: </a:t>
            </a:r>
            <a:r>
              <a:rPr lang="en-GB" sz="2000" dirty="0"/>
              <a:t>Generate reports based on IUCLID </a:t>
            </a:r>
            <a:r>
              <a:rPr lang="en-GB" sz="2000" dirty="0" smtClean="0"/>
              <a:t>data</a:t>
            </a:r>
          </a:p>
          <a:p>
            <a:endParaRPr lang="en-US" sz="2000" i="1" dirty="0">
              <a:solidFill>
                <a:schemeClr val="accent2"/>
              </a:solidFill>
            </a:endParaRPr>
          </a:p>
          <a:p>
            <a:endParaRPr lang="en-US" sz="20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accent2"/>
                </a:solidFill>
              </a:rPr>
              <a:t>Preconditions</a:t>
            </a:r>
            <a:r>
              <a:rPr lang="en-US" sz="2000" i="1" dirty="0" smtClean="0">
                <a:solidFill>
                  <a:schemeClr val="accent2"/>
                </a:solidFill>
              </a:rPr>
              <a:t>: </a:t>
            </a:r>
          </a:p>
          <a:p>
            <a:r>
              <a:rPr lang="en-US" sz="2000" i="1" dirty="0" smtClean="0">
                <a:solidFill>
                  <a:schemeClr val="accent2"/>
                </a:solidFill>
              </a:rPr>
              <a:t>IUCLID 6 installed (1.3.0 or 2.0.0)</a:t>
            </a:r>
          </a:p>
          <a:p>
            <a:r>
              <a:rPr lang="en-US" sz="2000" i="1" dirty="0" smtClean="0">
                <a:solidFill>
                  <a:schemeClr val="accent2"/>
                </a:solidFill>
              </a:rPr>
              <a:t>Files downloaded</a:t>
            </a:r>
          </a:p>
          <a:p>
            <a:endParaRPr lang="en-US" sz="20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616765"/>
            <a:ext cx="3960440" cy="7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5353" y="1342884"/>
            <a:ext cx="1943768" cy="540000"/>
          </a:xfrm>
        </p:spPr>
        <p:txBody>
          <a:bodyPr/>
          <a:lstStyle/>
          <a:p>
            <a:r>
              <a:rPr lang="en-GB" sz="2400" dirty="0"/>
              <a:t>News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275" y="2200478"/>
            <a:ext cx="3295238" cy="32666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771800" y="246063"/>
            <a:ext cx="4284638" cy="4587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000" b="1" dirty="0" smtClean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6 website</a:t>
            </a:r>
            <a:endParaRPr lang="en-GB" sz="3000" b="1" dirty="0">
              <a:solidFill>
                <a:srgbClr val="0046A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6015" y="1342884"/>
            <a:ext cx="2991759" cy="540000"/>
          </a:xfrm>
        </p:spPr>
        <p:txBody>
          <a:bodyPr/>
          <a:lstStyle/>
          <a:p>
            <a:r>
              <a:rPr lang="en-GB" sz="2400" dirty="0" smtClean="0"/>
              <a:t>My account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5292"/>
            <a:ext cx="3707419" cy="42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IUCLID installation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11222" y="980728"/>
            <a:ext cx="8064000" cy="720080"/>
          </a:xfrm>
        </p:spPr>
        <p:txBody>
          <a:bodyPr/>
          <a:lstStyle/>
          <a:p>
            <a:r>
              <a:rPr lang="en-GB" dirty="0" smtClean="0"/>
              <a:t>IUCLID 6 desktop version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95536" y="1844824"/>
            <a:ext cx="5184576" cy="3960440"/>
          </a:xfrm>
        </p:spPr>
        <p:txBody>
          <a:bodyPr/>
          <a:lstStyle/>
          <a:p>
            <a:r>
              <a:rPr lang="en-GB" sz="2000" dirty="0" smtClean="0"/>
              <a:t>Installer contains all the elements needed to run IUCLID</a:t>
            </a:r>
            <a:endParaRPr lang="en-GB" sz="2000" dirty="0"/>
          </a:p>
          <a:p>
            <a:endParaRPr lang="en-GB" sz="1100" dirty="0" smtClean="0"/>
          </a:p>
          <a:p>
            <a:r>
              <a:rPr lang="en-GB" sz="2000" dirty="0" smtClean="0"/>
              <a:t>Installation in a few clicks</a:t>
            </a:r>
          </a:p>
          <a:p>
            <a:endParaRPr lang="en-GB" sz="1100" dirty="0" smtClean="0"/>
          </a:p>
          <a:p>
            <a:r>
              <a:rPr lang="en-GB" sz="2000" dirty="0" smtClean="0"/>
              <a:t>Migration of your IUCLID 5 data</a:t>
            </a:r>
          </a:p>
          <a:p>
            <a:endParaRPr lang="en-GB" sz="1100" dirty="0" smtClean="0"/>
          </a:p>
          <a:p>
            <a:r>
              <a:rPr lang="en-GB" sz="2000" dirty="0" smtClean="0"/>
              <a:t>Desktop version + one user</a:t>
            </a:r>
            <a:br>
              <a:rPr lang="en-GB" sz="2000" dirty="0" smtClean="0"/>
            </a:br>
            <a:r>
              <a:rPr lang="en-GB" sz="2000" dirty="0" smtClean="0"/>
              <a:t>= you don’t need to log in</a:t>
            </a:r>
          </a:p>
          <a:p>
            <a:endParaRPr lang="en-GB" sz="1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28800"/>
            <a:ext cx="3600000" cy="41142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11560" y="5949280"/>
            <a:ext cx="82089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1400" i="1" dirty="0" smtClean="0"/>
              <a:t>Video tutorial </a:t>
            </a:r>
            <a:r>
              <a:rPr lang="en-GB" sz="1400" i="1" dirty="0"/>
              <a:t>available: </a:t>
            </a:r>
            <a:endParaRPr lang="en-GB" sz="1400" i="1" dirty="0" smtClean="0"/>
          </a:p>
          <a:p>
            <a:pPr>
              <a:buNone/>
            </a:pPr>
            <a:r>
              <a:rPr lang="en-GB" sz="1400" i="1" dirty="0" smtClean="0"/>
              <a:t>https</a:t>
            </a:r>
            <a:r>
              <a:rPr lang="en-GB" sz="1400" i="1" dirty="0"/>
              <a:t>://www.youtube.com/watch?v=jeZ-v6qoeds </a:t>
            </a:r>
          </a:p>
        </p:txBody>
      </p:sp>
    </p:spTree>
    <p:extLst>
      <p:ext uri="{BB962C8B-B14F-4D97-AF65-F5344CB8AC3E}">
        <p14:creationId xmlns:p14="http://schemas.microsoft.com/office/powerpoint/2010/main" val="2764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ECHA">
      <a:dk1>
        <a:sysClr val="windowText" lastClr="000000"/>
      </a:dk1>
      <a:lt1>
        <a:sysClr val="window" lastClr="FFFFFF"/>
      </a:lt1>
      <a:dk2>
        <a:srgbClr val="0046AD"/>
      </a:dk2>
      <a:lt2>
        <a:srgbClr val="FFFFFF"/>
      </a:lt2>
      <a:accent1>
        <a:srgbClr val="0046AD"/>
      </a:accent1>
      <a:accent2>
        <a:srgbClr val="0046AD"/>
      </a:accent2>
      <a:accent3>
        <a:srgbClr val="D7EFFA"/>
      </a:accent3>
      <a:accent4>
        <a:srgbClr val="D7EFFA"/>
      </a:accent4>
      <a:accent5>
        <a:srgbClr val="FF9900"/>
      </a:accent5>
      <a:accent6>
        <a:srgbClr val="FFCC00"/>
      </a:accent6>
      <a:hlink>
        <a:srgbClr val="0046AD"/>
      </a:hlink>
      <a:folHlink>
        <a:srgbClr val="0046AD"/>
      </a:folHlink>
    </a:clrScheme>
    <a:fontScheme name="ECH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Mukautettu suunnittelumalli">
  <a:themeElements>
    <a:clrScheme name="Mukautettu suunnittelumalli 14">
      <a:dk1>
        <a:srgbClr val="000000"/>
      </a:dk1>
      <a:lt1>
        <a:srgbClr val="FFFFFF"/>
      </a:lt1>
      <a:dk2>
        <a:srgbClr val="0046AD"/>
      </a:dk2>
      <a:lt2>
        <a:srgbClr val="B5B5B5"/>
      </a:lt2>
      <a:accent1>
        <a:srgbClr val="0046AD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0D3"/>
      </a:accent5>
      <a:accent6>
        <a:srgbClr val="E78A00"/>
      </a:accent6>
      <a:hlink>
        <a:srgbClr val="585858"/>
      </a:hlink>
      <a:folHlink>
        <a:srgbClr val="008BC8"/>
      </a:folHlink>
    </a:clrScheme>
    <a:fontScheme name="Mukautettu suunnittelumall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3">
        <a:dk1>
          <a:srgbClr val="000000"/>
        </a:dk1>
        <a:lt1>
          <a:srgbClr val="FFFFFF"/>
        </a:lt1>
        <a:dk2>
          <a:srgbClr val="0046AD"/>
        </a:dk2>
        <a:lt2>
          <a:srgbClr val="B5B5B5"/>
        </a:lt2>
        <a:accent1>
          <a:srgbClr val="FF9900"/>
        </a:accent1>
        <a:accent2>
          <a:srgbClr val="58585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4F4F4F"/>
        </a:accent6>
        <a:hlink>
          <a:srgbClr val="0046AD"/>
        </a:hlink>
        <a:folHlink>
          <a:srgbClr val="FF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14">
        <a:dk1>
          <a:srgbClr val="000000"/>
        </a:dk1>
        <a:lt1>
          <a:srgbClr val="FFFFFF"/>
        </a:lt1>
        <a:dk2>
          <a:srgbClr val="0046AD"/>
        </a:dk2>
        <a:lt2>
          <a:srgbClr val="B5B5B5"/>
        </a:lt2>
        <a:accent1>
          <a:srgbClr val="0046A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E78A00"/>
        </a:accent6>
        <a:hlink>
          <a:srgbClr val="585858"/>
        </a:hlink>
        <a:folHlink>
          <a:srgbClr val="008B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ner Pag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2.xml><?xml version="1.0" encoding="utf-8"?>
<a:themeOverride xmlns:a="http://schemas.openxmlformats.org/drawingml/2006/main">
  <a:clrScheme name="2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3.xml><?xml version="1.0" encoding="utf-8"?>
<a:themeOverride xmlns:a="http://schemas.openxmlformats.org/drawingml/2006/main">
  <a:clrScheme name="3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4.xml><?xml version="1.0" encoding="utf-8"?>
<a:themeOverride xmlns:a="http://schemas.openxmlformats.org/drawingml/2006/main">
  <a:clrScheme name="4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5.xml><?xml version="1.0" encoding="utf-8"?>
<a:themeOverride xmlns:a="http://schemas.openxmlformats.org/drawingml/2006/main">
  <a:clrScheme name="5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6.xml><?xml version="1.0" encoding="utf-8"?>
<a:themeOverride xmlns:a="http://schemas.openxmlformats.org/drawingml/2006/main">
  <a:clrScheme name="6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7.xml><?xml version="1.0" encoding="utf-8"?>
<a:themeOverride xmlns:a="http://schemas.openxmlformats.org/drawingml/2006/main">
  <a:clrScheme name="7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f69e26b-beb5-49c8-89f9-b5a0fae19f51" ContentTypeId="0x010100B558917389A54ADDB58930FBD7E6FD57008586DED9191B4C4CBD31A5DF7F304A7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HASecClassTaxHTField0 xmlns="258be1db-601c-4259-8d19-496fc6326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a0307bc2-faf9-4068-8aeb-b713e4fa2a0f</TermId>
        </TermInfo>
      </Terms>
    </ECHASecClassTaxHTField0>
    <TaxCatchAll xmlns="b80ede5c-af4c-4bf2-9a87-706a3579dc11"/>
    <ECHAProcessTaxHTField0 xmlns="258be1db-601c-4259-8d19-496fc6326e26">
      <Terms xmlns="http://schemas.microsoft.com/office/infopath/2007/PartnerControls"/>
    </ECHAProcessTaxHTField0>
    <ECHADocumentTypeTaxHTField0 xmlns="258be1db-601c-4259-8d19-496fc6326e26">
      <Terms xmlns="http://schemas.microsoft.com/office/infopath/2007/PartnerControls"/>
    </ECHADocumentTypeTaxHTField0>
    <ECHACategoryTaxHTField0 xmlns="258be1db-601c-4259-8d19-496fc6326e26">
      <Terms xmlns="http://schemas.microsoft.com/office/infopath/2007/PartnerControls"/>
    </ECHACategoryTaxHTField0>
    <_dlc_DocId xmlns="5bcca709-0b09-4b74-bfa0-2137a84c1763">ACTV15-150-30501</_dlc_DocId>
    <_dlc_DocIdUrl xmlns="5bcca709-0b09-4b74-bfa0-2137a84c1763">
      <Url>https://activity.echa.europa.eu/sites/act-6/process-6-4/06.04.02/_layouts/DocIdRedir.aspx?ID=ACTV15-150-30501</Url>
      <Description>ACTV15-150-30501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HA Process Document" ma:contentTypeID="0x010100B558917389A54ADDB58930FBD7E6FD57008586DED9191B4C4CBD31A5DF7F304A7100DF0D678015CBBC41B0CC86FDFBF09333" ma:contentTypeVersion="0" ma:contentTypeDescription="Content type for ECHA process documents" ma:contentTypeScope="" ma:versionID="dbd18fc2e10e9a0f8e71c7943bd602ff">
  <xsd:schema xmlns:xsd="http://www.w3.org/2001/XMLSchema" xmlns:xs="http://www.w3.org/2001/XMLSchema" xmlns:p="http://schemas.microsoft.com/office/2006/metadata/properties" xmlns:ns2="258be1db-601c-4259-8d19-496fc6326e26" xmlns:ns3="5bcca709-0b09-4b74-bfa0-2137a84c1763" xmlns:ns4="b80ede5c-af4c-4bf2-9a87-706a3579dc11" targetNamespace="http://schemas.microsoft.com/office/2006/metadata/properties" ma:root="true" ma:fieldsID="f4851d69bbf41fc211894f203d13a2a7" ns2:_="" ns3:_="" ns4:_="">
    <xsd:import namespace="258be1db-601c-4259-8d19-496fc6326e26"/>
    <xsd:import namespace="5bcca709-0b09-4b74-bfa0-2137a84c1763"/>
    <xsd:import namespace="b80ede5c-af4c-4bf2-9a87-706a3579dc1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ECHADocumentTypeTaxHTField0" minOccurs="0"/>
                <xsd:element ref="ns4:TaxCatchAll" minOccurs="0"/>
                <xsd:element ref="ns4:TaxCatchAllLabel" minOccurs="0"/>
                <xsd:element ref="ns2:ECHASecClassTaxHTField0" minOccurs="0"/>
                <xsd:element ref="ns2:ECHAProcessTaxHTField0" minOccurs="0"/>
                <xsd:element ref="ns2:ECHACategory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be1db-601c-4259-8d19-496fc6326e26" elementFormDefault="qualified">
    <xsd:import namespace="http://schemas.microsoft.com/office/2006/documentManagement/types"/>
    <xsd:import namespace="http://schemas.microsoft.com/office/infopath/2007/PartnerControls"/>
    <xsd:element name="ECHADocumentTypeTaxHTField0" ma:index="11" nillable="true" ma:taxonomy="true" ma:internalName="gd32339cd0b5409a9fdb05f9583968bc" ma:taxonomyFieldName="ECHADocumentType" ma:displayName="Document type" ma:readOnly="false" ma:fieldId="{0d32339c-d0b5-409a-9fdb-05f9583968bc}" ma:sspId="5f69e26b-beb5-49c8-89f9-b5a0fae19f51" ma:termSetId="aedf82a2-407f-4791-945d-c1f392314e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SecClassTaxHTField0" ma:index="15" ma:taxonomy="true" ma:internalName="ab0eb6f132fb4a769815f72efb98c81d" ma:taxonomyFieldName="ECHASecClass" ma:displayName="Security classification" ma:default="1;#|a0307bc2-faf9-4068-8aeb-b713e4fa2a0f" ma:fieldId="{ab0eb6f1-32fb-4a76-9815-f72efb98c81d}" ma:sspId="5f69e26b-beb5-49c8-89f9-b5a0fae19f51" ma:termSetId="bdbfee88-fbc0-4b29-a996-994f7519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ProcessTaxHTField0" ma:index="17" nillable="true" ma:taxonomy="true" ma:internalName="k79ecea8bd3e48279038bf7156c8359b" ma:taxonomyFieldName="ECHAProcess" ma:displayName="Process" ma:readOnly="false" ma:fieldId="{479ecea8-bd3e-4827-9038-bf7156c8359b}" ma:sspId="5f69e26b-beb5-49c8-89f9-b5a0fae19f51" ma:termSetId="c30def1a-2ee0-45a9-b531-f691ecbc3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CategoryTaxHTField0" ma:index="19" nillable="true" ma:taxonomy="true" ma:internalName="p86653fd247d4255942aa31697ef2e78" ma:taxonomyFieldName="ECHACategory" ma:displayName="Category" ma:readOnly="false" ma:default="" ma:fieldId="{986653fd-247d-4255-942a-a31697ef2e78}" ma:sspId="5f69e26b-beb5-49c8-89f9-b5a0fae19f51" ma:termSetId="55e7dc03-f0a2-4416-8b3b-39dffa2b3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ca709-0b09-4b74-bfa0-2137a84c17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ede5c-af4c-4bf2-9a87-706a3579dc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5c7030eb-f7e0-4751-8eff-2a54fee5c08b}" ma:internalName="TaxCatchAll" ma:showField="CatchAllData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5c7030eb-f7e0-4751-8eff-2a54fee5c08b}" ma:internalName="TaxCatchAllLabel" ma:readOnly="true" ma:showField="CatchAllDataLabel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89F02-3E87-4B62-A309-F0C601A0DC14}"/>
</file>

<file path=customXml/itemProps2.xml><?xml version="1.0" encoding="utf-8"?>
<ds:datastoreItem xmlns:ds="http://schemas.openxmlformats.org/officeDocument/2006/customXml" ds:itemID="{975F5866-2329-423C-89D1-7FEBA3704777}"/>
</file>

<file path=customXml/itemProps3.xml><?xml version="1.0" encoding="utf-8"?>
<ds:datastoreItem xmlns:ds="http://schemas.openxmlformats.org/officeDocument/2006/customXml" ds:itemID="{354422E6-9C7B-419A-B6B0-6A21FF44281A}"/>
</file>

<file path=customXml/itemProps4.xml><?xml version="1.0" encoding="utf-8"?>
<ds:datastoreItem xmlns:ds="http://schemas.openxmlformats.org/officeDocument/2006/customXml" ds:itemID="{50BE802B-E95F-4D7C-A875-4F88324BFDE7}"/>
</file>

<file path=customXml/itemProps5.xml><?xml version="1.0" encoding="utf-8"?>
<ds:datastoreItem xmlns:ds="http://schemas.openxmlformats.org/officeDocument/2006/customXml" ds:itemID="{C3E88259-D971-4178-946D-7DF2C22BAC2F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1748</Words>
  <Application>Microsoft Office PowerPoint</Application>
  <PresentationFormat>On-screen Show (4:3)</PresentationFormat>
  <Paragraphs>367</Paragraphs>
  <Slides>69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ＭＳ Ｐゴシック</vt:lpstr>
      <vt:lpstr>Aharoni</vt:lpstr>
      <vt:lpstr>Arial</vt:lpstr>
      <vt:lpstr>Calibri</vt:lpstr>
      <vt:lpstr>Times New Roman</vt:lpstr>
      <vt:lpstr>Verdana</vt:lpstr>
      <vt:lpstr>Wingdings</vt:lpstr>
      <vt:lpstr>PowerPoint</vt:lpstr>
      <vt:lpstr>15_Mukautettu suunnittelumalli</vt:lpstr>
      <vt:lpstr>1_Inner Pages</vt:lpstr>
      <vt:lpstr>IUCLID 6  </vt:lpstr>
      <vt:lpstr>PowerPoint Presentation</vt:lpstr>
      <vt:lpstr>PowerPoint Presentation</vt:lpstr>
      <vt:lpstr>PowerPoint Presentation</vt:lpstr>
      <vt:lpstr>PowerPoint Presentation</vt:lpstr>
      <vt:lpstr>IUCLID 6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Annotations</vt:lpstr>
      <vt:lpstr>Why annotations?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IUCLID manuals and webinars</vt:lpstr>
      <vt:lpstr>IUCLID LinkedIn group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 without notes</dc:title>
  <dc:creator/>
  <dc:description/>
  <cp:lastModifiedBy/>
  <cp:revision>1</cp:revision>
  <dcterms:created xsi:type="dcterms:W3CDTF">2017-12-03T19:46:28Z</dcterms:created>
  <dcterms:modified xsi:type="dcterms:W3CDTF">2017-12-03T19:46:36Z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0x010100B558917389A54ADDB58930FBD7E6FD57008586DED9191B4C4CBD31A5DF7F304A7100DF0D678015CBBC41B0CC86FDFBF09333</vt:lpwstr>
  </property>
  <property fmtid="{D5CDD505-2E9C-101B-9397-08002B2CF9AE}" pid="3" name="_dlc_DocIdItemGuid">
    <vt:lpwstr>04412499-9179-4fa7-9782-565172e62c48</vt:lpwstr>
  </property>
  <property fmtid="{D5CDD505-2E9C-101B-9397-08002B2CF9AE}" pid="5" name="ECHASecClass">
    <vt:lpwstr>1</vt:lpwstr>
  </property>
</Properties>
</file>